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37"/>
  </p:notesMasterIdLst>
  <p:handoutMasterIdLst>
    <p:handoutMasterId r:id="rId38"/>
  </p:handoutMasterIdLst>
  <p:sldIdLst>
    <p:sldId id="256" r:id="rId6"/>
    <p:sldId id="299" r:id="rId7"/>
    <p:sldId id="300" r:id="rId8"/>
    <p:sldId id="302" r:id="rId9"/>
    <p:sldId id="303" r:id="rId10"/>
    <p:sldId id="314" r:id="rId11"/>
    <p:sldId id="319" r:id="rId12"/>
    <p:sldId id="320" r:id="rId13"/>
    <p:sldId id="321" r:id="rId14"/>
    <p:sldId id="322" r:id="rId15"/>
    <p:sldId id="323" r:id="rId16"/>
    <p:sldId id="297" r:id="rId17"/>
    <p:sldId id="298" r:id="rId18"/>
    <p:sldId id="326" r:id="rId19"/>
    <p:sldId id="301" r:id="rId20"/>
    <p:sldId id="304" r:id="rId21"/>
    <p:sldId id="315" r:id="rId22"/>
    <p:sldId id="316" r:id="rId23"/>
    <p:sldId id="317" r:id="rId24"/>
    <p:sldId id="318" r:id="rId25"/>
    <p:sldId id="307" r:id="rId26"/>
    <p:sldId id="308" r:id="rId27"/>
    <p:sldId id="309" r:id="rId28"/>
    <p:sldId id="310" r:id="rId29"/>
    <p:sldId id="311" r:id="rId30"/>
    <p:sldId id="312" r:id="rId31"/>
    <p:sldId id="313" r:id="rId32"/>
    <p:sldId id="305" r:id="rId33"/>
    <p:sldId id="306" r:id="rId34"/>
    <p:sldId id="329" r:id="rId35"/>
    <p:sldId id="330"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4" autoAdjust="0"/>
    <p:restoredTop sz="86911" autoAdjust="0"/>
  </p:normalViewPr>
  <p:slideViewPr>
    <p:cSldViewPr snapToGrid="0">
      <p:cViewPr varScale="1">
        <p:scale>
          <a:sx n="99" d="100"/>
          <a:sy n="99" d="100"/>
        </p:scale>
        <p:origin x="966" y="84"/>
      </p:cViewPr>
      <p:guideLst/>
    </p:cSldViewPr>
  </p:slideViewPr>
  <p:notesTextViewPr>
    <p:cViewPr>
      <p:scale>
        <a:sx n="1" d="1"/>
        <a:sy n="1" d="1"/>
      </p:scale>
      <p:origin x="0" y="0"/>
    </p:cViewPr>
  </p:notesTextViewPr>
  <p:notesViewPr>
    <p:cSldViewPr snapToGrid="0">
      <p:cViewPr varScale="1">
        <p:scale>
          <a:sx n="98" d="100"/>
          <a:sy n="98" d="100"/>
        </p:scale>
        <p:origin x="258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EDF7E48-919D-4850-838C-E8724CE502D0}" type="datetimeFigureOut">
              <a:rPr lang="en-US" smtClean="0"/>
              <a:t>4/1/2019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E6C7B08-8BDE-4451-9D11-C77B2DA76D00}" type="slidenum">
              <a:rPr lang="en-US" smtClean="0"/>
              <a:t>‹#›</a:t>
            </a:fld>
            <a:endParaRPr lang="en-US"/>
          </a:p>
        </p:txBody>
      </p:sp>
    </p:spTree>
    <p:extLst>
      <p:ext uri="{BB962C8B-B14F-4D97-AF65-F5344CB8AC3E}">
        <p14:creationId xmlns:p14="http://schemas.microsoft.com/office/powerpoint/2010/main" val="1676688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D769475-0ED0-4595-830F-EE608116557B}" type="datetimeFigureOut">
              <a:rPr lang="en-US" smtClean="0"/>
              <a:t>4/1/2019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7B56494-DB45-4760-9127-263D98F001ED}" type="slidenum">
              <a:rPr lang="en-US" smtClean="0"/>
              <a:t>‹#›</a:t>
            </a:fld>
            <a:endParaRPr lang="en-US"/>
          </a:p>
        </p:txBody>
      </p:sp>
    </p:spTree>
    <p:extLst>
      <p:ext uri="{BB962C8B-B14F-4D97-AF65-F5344CB8AC3E}">
        <p14:creationId xmlns:p14="http://schemas.microsoft.com/office/powerpoint/2010/main" val="2338120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56494-DB45-4760-9127-263D98F001ED}" type="slidenum">
              <a:rPr lang="en-US" smtClean="0"/>
              <a:t>1</a:t>
            </a:fld>
            <a:endParaRPr lang="en-US"/>
          </a:p>
        </p:txBody>
      </p:sp>
    </p:spTree>
    <p:extLst>
      <p:ext uri="{BB962C8B-B14F-4D97-AF65-F5344CB8AC3E}">
        <p14:creationId xmlns:p14="http://schemas.microsoft.com/office/powerpoint/2010/main" val="2302317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B56494-DB45-4760-9127-263D98F001ED}" type="slidenum">
              <a:rPr lang="en-US" smtClean="0"/>
              <a:t>10</a:t>
            </a:fld>
            <a:endParaRPr lang="en-US"/>
          </a:p>
        </p:txBody>
      </p:sp>
    </p:spTree>
    <p:extLst>
      <p:ext uri="{BB962C8B-B14F-4D97-AF65-F5344CB8AC3E}">
        <p14:creationId xmlns:p14="http://schemas.microsoft.com/office/powerpoint/2010/main" val="2874064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B56494-DB45-4760-9127-263D98F001ED}" type="slidenum">
              <a:rPr lang="en-US" smtClean="0"/>
              <a:t>11</a:t>
            </a:fld>
            <a:endParaRPr lang="en-US"/>
          </a:p>
        </p:txBody>
      </p:sp>
    </p:spTree>
    <p:extLst>
      <p:ext uri="{BB962C8B-B14F-4D97-AF65-F5344CB8AC3E}">
        <p14:creationId xmlns:p14="http://schemas.microsoft.com/office/powerpoint/2010/main" val="4225501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B56494-DB45-4760-9127-263D98F001ED}" type="slidenum">
              <a:rPr lang="en-US" smtClean="0"/>
              <a:t>12</a:t>
            </a:fld>
            <a:endParaRPr lang="en-US"/>
          </a:p>
        </p:txBody>
      </p:sp>
    </p:spTree>
    <p:extLst>
      <p:ext uri="{BB962C8B-B14F-4D97-AF65-F5344CB8AC3E}">
        <p14:creationId xmlns:p14="http://schemas.microsoft.com/office/powerpoint/2010/main" val="3519891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B56494-DB45-4760-9127-263D98F001ED}" type="slidenum">
              <a:rPr lang="en-US" smtClean="0"/>
              <a:t>13</a:t>
            </a:fld>
            <a:endParaRPr lang="en-US"/>
          </a:p>
        </p:txBody>
      </p:sp>
    </p:spTree>
    <p:extLst>
      <p:ext uri="{BB962C8B-B14F-4D97-AF65-F5344CB8AC3E}">
        <p14:creationId xmlns:p14="http://schemas.microsoft.com/office/powerpoint/2010/main" val="578661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CCD = Charge</a:t>
            </a:r>
            <a:r>
              <a:rPr lang="en-US" baseline="0"/>
              <a:t> Coupled Device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CMOS = Complementary Metal Oxide Semiconductor</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Determine cosmic ray characteristics through image processing of the pixels</a:t>
            </a:r>
          </a:p>
          <a:p>
            <a:endParaRPr lang="en-US"/>
          </a:p>
        </p:txBody>
      </p:sp>
      <p:sp>
        <p:nvSpPr>
          <p:cNvPr id="4" name="Slide Number Placeholder 3"/>
          <p:cNvSpPr>
            <a:spLocks noGrp="1"/>
          </p:cNvSpPr>
          <p:nvPr>
            <p:ph type="sldNum" sz="quarter" idx="10"/>
          </p:nvPr>
        </p:nvSpPr>
        <p:spPr/>
        <p:txBody>
          <a:bodyPr/>
          <a:lstStyle/>
          <a:p>
            <a:fld id="{77B56494-DB45-4760-9127-263D98F001ED}" type="slidenum">
              <a:rPr lang="en-US" smtClean="0"/>
              <a:t>15</a:t>
            </a:fld>
            <a:endParaRPr lang="en-US"/>
          </a:p>
        </p:txBody>
      </p:sp>
    </p:spTree>
    <p:extLst>
      <p:ext uri="{BB962C8B-B14F-4D97-AF65-F5344CB8AC3E}">
        <p14:creationId xmlns:p14="http://schemas.microsoft.com/office/powerpoint/2010/main" val="2689945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Very large power maximum. Because of our current payload design this is significantly over the expected margins; however still contacting company to verify.  Mainly because most power comes from fast read out, where we are using a slow FPGA read out.  </a:t>
            </a:r>
          </a:p>
        </p:txBody>
      </p:sp>
      <p:sp>
        <p:nvSpPr>
          <p:cNvPr id="4" name="Slide Number Placeholder 3"/>
          <p:cNvSpPr>
            <a:spLocks noGrp="1"/>
          </p:cNvSpPr>
          <p:nvPr>
            <p:ph type="sldNum" sz="quarter" idx="10"/>
          </p:nvPr>
        </p:nvSpPr>
        <p:spPr/>
        <p:txBody>
          <a:bodyPr/>
          <a:lstStyle/>
          <a:p>
            <a:fld id="{B12D98D7-87AD-442B-97D2-0C71F4FAA119}" type="slidenum">
              <a:rPr lang="en-US" smtClean="0"/>
              <a:t>16</a:t>
            </a:fld>
            <a:endParaRPr lang="en-US"/>
          </a:p>
        </p:txBody>
      </p:sp>
    </p:spTree>
    <p:extLst>
      <p:ext uri="{BB962C8B-B14F-4D97-AF65-F5344CB8AC3E}">
        <p14:creationId xmlns:p14="http://schemas.microsoft.com/office/powerpoint/2010/main" val="2031923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for classifying particles because of the line assumption, we should have two possible origins. Some instances may be able to narrow down to one origin.  For example, if one of the possible origins is a super nova and the other origin is nothing or a black void. </a:t>
            </a:r>
          </a:p>
        </p:txBody>
      </p:sp>
      <p:sp>
        <p:nvSpPr>
          <p:cNvPr id="4" name="Slide Number Placeholder 3"/>
          <p:cNvSpPr>
            <a:spLocks noGrp="1"/>
          </p:cNvSpPr>
          <p:nvPr>
            <p:ph type="sldNum" sz="quarter" idx="10"/>
          </p:nvPr>
        </p:nvSpPr>
        <p:spPr/>
        <p:txBody>
          <a:bodyPr/>
          <a:lstStyle/>
          <a:p>
            <a:fld id="{77B56494-DB45-4760-9127-263D98F001ED}" type="slidenum">
              <a:rPr lang="en-US" smtClean="0"/>
              <a:t>17</a:t>
            </a:fld>
            <a:endParaRPr lang="en-US"/>
          </a:p>
        </p:txBody>
      </p:sp>
    </p:spTree>
    <p:extLst>
      <p:ext uri="{BB962C8B-B14F-4D97-AF65-F5344CB8AC3E}">
        <p14:creationId xmlns:p14="http://schemas.microsoft.com/office/powerpoint/2010/main" val="713407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B56494-DB45-4760-9127-263D98F001ED}" type="slidenum">
              <a:rPr lang="en-US" smtClean="0"/>
              <a:t>18</a:t>
            </a:fld>
            <a:endParaRPr lang="en-US"/>
          </a:p>
        </p:txBody>
      </p:sp>
    </p:spTree>
    <p:extLst>
      <p:ext uri="{BB962C8B-B14F-4D97-AF65-F5344CB8AC3E}">
        <p14:creationId xmlns:p14="http://schemas.microsoft.com/office/powerpoint/2010/main" val="2769323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Very large power maximum. Because of our current payload design this is significantly over the expected margins; however still contacting company to verify.  Mainly because most power comes from fast read out, where we are using a slow FPGA read out.  </a:t>
            </a:r>
          </a:p>
        </p:txBody>
      </p:sp>
      <p:sp>
        <p:nvSpPr>
          <p:cNvPr id="4" name="Slide Number Placeholder 3"/>
          <p:cNvSpPr>
            <a:spLocks noGrp="1"/>
          </p:cNvSpPr>
          <p:nvPr>
            <p:ph type="sldNum" sz="quarter" idx="10"/>
          </p:nvPr>
        </p:nvSpPr>
        <p:spPr/>
        <p:txBody>
          <a:bodyPr/>
          <a:lstStyle/>
          <a:p>
            <a:fld id="{B12D98D7-87AD-442B-97D2-0C71F4FAA119}" type="slidenum">
              <a:rPr lang="en-US" smtClean="0"/>
              <a:t>19</a:t>
            </a:fld>
            <a:endParaRPr lang="en-US"/>
          </a:p>
        </p:txBody>
      </p:sp>
    </p:spTree>
    <p:extLst>
      <p:ext uri="{BB962C8B-B14F-4D97-AF65-F5344CB8AC3E}">
        <p14:creationId xmlns:p14="http://schemas.microsoft.com/office/powerpoint/2010/main" val="2301336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Very large power maximum. Because of our current payload design this is significantly over the expected margins; however still contacting company to verify.  Mainly because most power comes from fast read out, where we are using a slow FPGA read out.  </a:t>
            </a:r>
          </a:p>
        </p:txBody>
      </p:sp>
      <p:sp>
        <p:nvSpPr>
          <p:cNvPr id="4" name="Slide Number Placeholder 3"/>
          <p:cNvSpPr>
            <a:spLocks noGrp="1"/>
          </p:cNvSpPr>
          <p:nvPr>
            <p:ph type="sldNum" sz="quarter" idx="10"/>
          </p:nvPr>
        </p:nvSpPr>
        <p:spPr/>
        <p:txBody>
          <a:bodyPr/>
          <a:lstStyle/>
          <a:p>
            <a:fld id="{B12D98D7-87AD-442B-97D2-0C71F4FAA119}" type="slidenum">
              <a:rPr lang="en-US" smtClean="0"/>
              <a:t>20</a:t>
            </a:fld>
            <a:endParaRPr lang="en-US"/>
          </a:p>
        </p:txBody>
      </p:sp>
    </p:spTree>
    <p:extLst>
      <p:ext uri="{BB962C8B-B14F-4D97-AF65-F5344CB8AC3E}">
        <p14:creationId xmlns:p14="http://schemas.microsoft.com/office/powerpoint/2010/main" val="2829539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B56494-DB45-4760-9127-263D98F001ED}" type="slidenum">
              <a:rPr lang="en-US" smtClean="0"/>
              <a:t>2</a:t>
            </a:fld>
            <a:endParaRPr lang="en-US"/>
          </a:p>
        </p:txBody>
      </p:sp>
    </p:spTree>
    <p:extLst>
      <p:ext uri="{BB962C8B-B14F-4D97-AF65-F5344CB8AC3E}">
        <p14:creationId xmlns:p14="http://schemas.microsoft.com/office/powerpoint/2010/main" val="3081572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514">
              <a:defRPr/>
            </a:pPr>
            <a:r>
              <a:rPr lang="en-US"/>
              <a:t>Reconstruct as in taking the transmitted data and reconstructing the cropped images from the transmission.</a:t>
            </a:r>
          </a:p>
        </p:txBody>
      </p:sp>
      <p:sp>
        <p:nvSpPr>
          <p:cNvPr id="4" name="Slide Number Placeholder 3"/>
          <p:cNvSpPr>
            <a:spLocks noGrp="1"/>
          </p:cNvSpPr>
          <p:nvPr>
            <p:ph type="sldNum" sz="quarter" idx="10"/>
          </p:nvPr>
        </p:nvSpPr>
        <p:spPr/>
        <p:txBody>
          <a:bodyPr/>
          <a:lstStyle/>
          <a:p>
            <a:fld id="{77B56494-DB45-4760-9127-263D98F001ED}" type="slidenum">
              <a:rPr lang="en-US" smtClean="0"/>
              <a:t>21</a:t>
            </a:fld>
            <a:endParaRPr lang="en-US"/>
          </a:p>
        </p:txBody>
      </p:sp>
    </p:spTree>
    <p:extLst>
      <p:ext uri="{BB962C8B-B14F-4D97-AF65-F5344CB8AC3E}">
        <p14:creationId xmlns:p14="http://schemas.microsoft.com/office/powerpoint/2010/main" val="739823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7965" indent="-227965"/>
            <a:r>
              <a:rPr lang="en-US"/>
              <a:t>I2C between payload computer and sensors</a:t>
            </a:r>
          </a:p>
          <a:p>
            <a:pPr marL="227965" indent="-227965"/>
            <a:r>
              <a:rPr lang="en-US"/>
              <a:t>UART between payload computer and FPGA</a:t>
            </a:r>
          </a:p>
          <a:p>
            <a:pPr marL="227965" indent="-227965"/>
            <a:r>
              <a:rPr lang="en-US"/>
              <a:t>2 channels (one per board) for I2C and UART </a:t>
            </a:r>
          </a:p>
          <a:p>
            <a:pPr marL="227965" indent="-227965"/>
            <a:r>
              <a:rPr lang="en-US"/>
              <a:t>GPIO between sensors and FPGA</a:t>
            </a:r>
          </a:p>
          <a:p>
            <a:pPr marL="227965" indent="-227965"/>
            <a:r>
              <a:rPr lang="en-US"/>
              <a:t>Direct hardware reset pins (for sensors and FPGA)</a:t>
            </a:r>
          </a:p>
          <a:p>
            <a:endParaRPr lang="en-US"/>
          </a:p>
        </p:txBody>
      </p:sp>
      <p:sp>
        <p:nvSpPr>
          <p:cNvPr id="4" name="Slide Number Placeholder 3"/>
          <p:cNvSpPr>
            <a:spLocks noGrp="1"/>
          </p:cNvSpPr>
          <p:nvPr>
            <p:ph type="sldNum" sz="quarter" idx="10"/>
          </p:nvPr>
        </p:nvSpPr>
        <p:spPr/>
        <p:txBody>
          <a:bodyPr/>
          <a:lstStyle/>
          <a:p>
            <a:fld id="{77B56494-DB45-4760-9127-263D98F001ED}" type="slidenum">
              <a:rPr lang="en-US" smtClean="0"/>
              <a:t>22</a:t>
            </a:fld>
            <a:endParaRPr lang="en-US"/>
          </a:p>
        </p:txBody>
      </p:sp>
    </p:spTree>
    <p:extLst>
      <p:ext uri="{BB962C8B-B14F-4D97-AF65-F5344CB8AC3E}">
        <p14:creationId xmlns:p14="http://schemas.microsoft.com/office/powerpoint/2010/main" val="38494294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B56494-DB45-4760-9127-263D98F001ED}" type="slidenum">
              <a:rPr lang="en-US" smtClean="0"/>
              <a:t>23</a:t>
            </a:fld>
            <a:endParaRPr lang="en-US"/>
          </a:p>
        </p:txBody>
      </p:sp>
    </p:spTree>
    <p:extLst>
      <p:ext uri="{BB962C8B-B14F-4D97-AF65-F5344CB8AC3E}">
        <p14:creationId xmlns:p14="http://schemas.microsoft.com/office/powerpoint/2010/main" val="17755541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a:t>Phase 1: Start Cycle</a:t>
            </a:r>
          </a:p>
          <a:p>
            <a:pPr marL="514350" indent="-514350">
              <a:buFont typeface="+mj-lt"/>
              <a:buAutoNum type="arabicParenR"/>
            </a:pPr>
            <a:r>
              <a:rPr lang="en-US"/>
              <a:t>Exit sleep mode</a:t>
            </a:r>
          </a:p>
          <a:p>
            <a:pPr marL="514350" indent="-514350">
              <a:buFont typeface="+mj-lt"/>
              <a:buAutoNum type="arabicParenR"/>
            </a:pPr>
            <a:r>
              <a:rPr lang="en-US"/>
              <a:t>Sync or handshake with sensors</a:t>
            </a:r>
          </a:p>
          <a:p>
            <a:pPr marL="514350" indent="-514350">
              <a:buFont typeface="+mj-lt"/>
              <a:buAutoNum type="arabicParenR"/>
            </a:pPr>
            <a:r>
              <a:rPr lang="en-US"/>
              <a:t>Check state of sensors and FPGA (Is everything functioning as it should?)</a:t>
            </a:r>
          </a:p>
          <a:p>
            <a:endParaRPr lang="en-US"/>
          </a:p>
        </p:txBody>
      </p:sp>
      <p:sp>
        <p:nvSpPr>
          <p:cNvPr id="4" name="Slide Number Placeholder 3"/>
          <p:cNvSpPr>
            <a:spLocks noGrp="1"/>
          </p:cNvSpPr>
          <p:nvPr>
            <p:ph type="sldNum" sz="quarter" idx="10"/>
          </p:nvPr>
        </p:nvSpPr>
        <p:spPr/>
        <p:txBody>
          <a:bodyPr/>
          <a:lstStyle/>
          <a:p>
            <a:fld id="{77B56494-DB45-4760-9127-263D98F001ED}" type="slidenum">
              <a:rPr lang="en-US" smtClean="0"/>
              <a:t>24</a:t>
            </a:fld>
            <a:endParaRPr lang="en-US"/>
          </a:p>
        </p:txBody>
      </p:sp>
    </p:spTree>
    <p:extLst>
      <p:ext uri="{BB962C8B-B14F-4D97-AF65-F5344CB8AC3E}">
        <p14:creationId xmlns:p14="http://schemas.microsoft.com/office/powerpoint/2010/main" val="31602462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Phase 2: Data Acquisition</a:t>
            </a:r>
          </a:p>
          <a:p>
            <a:endParaRPr lang="en-US"/>
          </a:p>
          <a:p>
            <a:r>
              <a:rPr lang="en-US"/>
              <a:t>4.1</a:t>
            </a:r>
            <a:r>
              <a:rPr lang="en-US" baseline="0"/>
              <a:t>) </a:t>
            </a:r>
            <a:r>
              <a:rPr lang="en-US"/>
              <a:t>NOTE</a:t>
            </a:r>
            <a:r>
              <a:rPr lang="en-US" baseline="0"/>
              <a:t>: On Step 4, if multi-threading capability and sensor supports long exposure then simultaneously take GPS and attitude data. (Otherwise default to Steps 1, 2, 6, and 7).</a:t>
            </a:r>
          </a:p>
          <a:p>
            <a:r>
              <a:rPr lang="en-US" baseline="0"/>
              <a:t>4.2) NOTE: If sensor does not support long enough exposures then compile images while taking them. </a:t>
            </a:r>
          </a:p>
          <a:p>
            <a:endParaRPr lang="en-US" baseline="0"/>
          </a:p>
          <a:p>
            <a:endParaRPr lang="en-US" baseline="0"/>
          </a:p>
          <a:p>
            <a:pPr marL="530038" indent="-530038">
              <a:buFont typeface="+mj-lt"/>
              <a:buAutoNum type="arabicParenR"/>
            </a:pPr>
            <a:r>
              <a:rPr lang="en-US"/>
              <a:t>Start GPS coordinates acquisition </a:t>
            </a:r>
          </a:p>
          <a:p>
            <a:pPr marL="530038" indent="-530038">
              <a:buFont typeface="+mj-lt"/>
              <a:buAutoNum type="arabicParenR"/>
            </a:pPr>
            <a:r>
              <a:rPr lang="en-US"/>
              <a:t>Start attitude parameters acquisition</a:t>
            </a:r>
          </a:p>
          <a:p>
            <a:pPr marL="530038" indent="-530038">
              <a:buFont typeface="+mj-lt"/>
              <a:buAutoNum type="arabicParenR"/>
            </a:pPr>
            <a:r>
              <a:rPr lang="en-US"/>
              <a:t>Start image capture sequences</a:t>
            </a:r>
          </a:p>
          <a:p>
            <a:pPr marL="530038" indent="-530038">
              <a:buFont typeface="+mj-lt"/>
              <a:buAutoNum type="arabicParenR"/>
            </a:pPr>
            <a:r>
              <a:rPr lang="en-US"/>
              <a:t>Wait designated integrating time</a:t>
            </a:r>
          </a:p>
          <a:p>
            <a:pPr marL="530038" indent="-530038">
              <a:buFont typeface="+mj-lt"/>
              <a:buAutoNum type="arabicParenR"/>
            </a:pPr>
            <a:r>
              <a:rPr lang="en-US"/>
              <a:t>End image capture sequences</a:t>
            </a:r>
          </a:p>
          <a:p>
            <a:pPr marL="530038" indent="-530038">
              <a:buFont typeface="+mj-lt"/>
              <a:buAutoNum type="arabicParenR"/>
            </a:pPr>
            <a:r>
              <a:rPr lang="en-US"/>
              <a:t>End GPS coordinates acquisition</a:t>
            </a:r>
          </a:p>
          <a:p>
            <a:pPr marL="530038" indent="-530038">
              <a:buFont typeface="+mj-lt"/>
              <a:buAutoNum type="arabicParenR"/>
            </a:pPr>
            <a:r>
              <a:rPr lang="en-US"/>
              <a:t>End attitude parameters acquisition</a:t>
            </a:r>
          </a:p>
          <a:p>
            <a:endParaRPr lang="en-US"/>
          </a:p>
        </p:txBody>
      </p:sp>
      <p:sp>
        <p:nvSpPr>
          <p:cNvPr id="4" name="Slide Number Placeholder 3"/>
          <p:cNvSpPr>
            <a:spLocks noGrp="1"/>
          </p:cNvSpPr>
          <p:nvPr>
            <p:ph type="sldNum" sz="quarter" idx="10"/>
          </p:nvPr>
        </p:nvSpPr>
        <p:spPr/>
        <p:txBody>
          <a:bodyPr/>
          <a:lstStyle/>
          <a:p>
            <a:fld id="{77B56494-DB45-4760-9127-263D98F001ED}" type="slidenum">
              <a:rPr lang="en-US" smtClean="0"/>
              <a:t>25</a:t>
            </a:fld>
            <a:endParaRPr lang="en-US"/>
          </a:p>
        </p:txBody>
      </p:sp>
    </p:spTree>
    <p:extLst>
      <p:ext uri="{BB962C8B-B14F-4D97-AF65-F5344CB8AC3E}">
        <p14:creationId xmlns:p14="http://schemas.microsoft.com/office/powerpoint/2010/main" val="37145067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31"/>
              </a:spcBef>
            </a:pPr>
            <a:r>
              <a:rPr lang="en-US"/>
              <a:t>Phase 3: Data Processing</a:t>
            </a:r>
          </a:p>
          <a:p>
            <a:pPr>
              <a:lnSpc>
                <a:spcPct val="90000"/>
              </a:lnSpc>
              <a:spcBef>
                <a:spcPts val="1031"/>
              </a:spcBef>
            </a:pPr>
            <a:endParaRPr lang="en-US"/>
          </a:p>
          <a:p>
            <a:pPr marL="530038" indent="-530038">
              <a:lnSpc>
                <a:spcPct val="90000"/>
              </a:lnSpc>
              <a:spcBef>
                <a:spcPts val="1031"/>
              </a:spcBef>
              <a:buAutoNum type="arabicParenR"/>
            </a:pPr>
            <a:r>
              <a:rPr lang="en-US"/>
              <a:t>Identify interactions</a:t>
            </a:r>
          </a:p>
          <a:p>
            <a:pPr marL="706063" lvl="1" indent="-234918">
              <a:lnSpc>
                <a:spcPct val="90000"/>
              </a:lnSpc>
              <a:spcBef>
                <a:spcPts val="515"/>
              </a:spcBef>
              <a:buAutoNum type="arabicParenR"/>
            </a:pPr>
            <a:r>
              <a:rPr lang="en-US"/>
              <a:t>Magnitude</a:t>
            </a:r>
            <a:endParaRPr lang="en-US">
              <a:cs typeface="Calibri"/>
            </a:endParaRPr>
          </a:p>
          <a:p>
            <a:pPr marL="706063" lvl="1" indent="-234918">
              <a:lnSpc>
                <a:spcPct val="90000"/>
              </a:lnSpc>
              <a:spcBef>
                <a:spcPts val="515"/>
              </a:spcBef>
              <a:buAutoNum type="arabicParenR"/>
            </a:pPr>
            <a:r>
              <a:rPr lang="en-US"/>
              <a:t>X and Y pixel coordinates</a:t>
            </a:r>
            <a:endParaRPr lang="en-US">
              <a:cs typeface="Calibri"/>
            </a:endParaRPr>
          </a:p>
          <a:p>
            <a:r>
              <a:rPr lang="en-US"/>
              <a:t> </a:t>
            </a:r>
          </a:p>
          <a:p>
            <a:endParaRPr lang="en-US"/>
          </a:p>
          <a:p>
            <a:endParaRPr lang="en-US"/>
          </a:p>
          <a:p>
            <a:pPr marL="530038" indent="-530038">
              <a:buAutoNum type="arabicParenR"/>
            </a:pPr>
            <a:r>
              <a:rPr lang="en-US"/>
              <a:t>Filter data</a:t>
            </a:r>
          </a:p>
          <a:p>
            <a:pPr marL="706063" lvl="1" indent="-234918"/>
            <a:r>
              <a:rPr lang="en-US"/>
              <a:t>Thresholding</a:t>
            </a:r>
          </a:p>
          <a:p>
            <a:pPr marL="706063" lvl="1" indent="-234918"/>
            <a:r>
              <a:rPr lang="en-US"/>
              <a:t>Recording index of pixel with interaction</a:t>
            </a:r>
          </a:p>
          <a:p>
            <a:pPr marL="706063" lvl="1" indent="-234918"/>
            <a:r>
              <a:rPr lang="en-US"/>
              <a:t>Record value of pixel with interaction</a:t>
            </a:r>
          </a:p>
          <a:p>
            <a:pPr marL="530038" indent="-530038">
              <a:buFont typeface="+mj-lt"/>
              <a:buAutoNum type="arabicParenR"/>
            </a:pPr>
            <a:r>
              <a:rPr lang="en-US"/>
              <a:t>Compile transmission packet with data</a:t>
            </a:r>
          </a:p>
          <a:p>
            <a:pPr marL="530038" indent="-530038">
              <a:buFont typeface="+mj-lt"/>
              <a:buAutoNum type="arabicParenR"/>
            </a:pPr>
            <a:r>
              <a:rPr lang="en-US"/>
              <a:t>Store transmission packet in FIFO</a:t>
            </a:r>
          </a:p>
          <a:p>
            <a:pPr marL="530038" indent="-530038">
              <a:buAutoNum type="arabicParenR"/>
            </a:pPr>
            <a:r>
              <a:rPr lang="en-US"/>
              <a:t>Read FIFO to payload computer</a:t>
            </a:r>
          </a:p>
          <a:p>
            <a:endParaRPr lang="en-US"/>
          </a:p>
        </p:txBody>
      </p:sp>
      <p:sp>
        <p:nvSpPr>
          <p:cNvPr id="4" name="Slide Number Placeholder 3"/>
          <p:cNvSpPr>
            <a:spLocks noGrp="1"/>
          </p:cNvSpPr>
          <p:nvPr>
            <p:ph type="sldNum" sz="quarter" idx="10"/>
          </p:nvPr>
        </p:nvSpPr>
        <p:spPr/>
        <p:txBody>
          <a:bodyPr/>
          <a:lstStyle/>
          <a:p>
            <a:fld id="{77B56494-DB45-4760-9127-263D98F001ED}" type="slidenum">
              <a:rPr lang="en-US" smtClean="0"/>
              <a:t>26</a:t>
            </a:fld>
            <a:endParaRPr lang="en-US"/>
          </a:p>
        </p:txBody>
      </p:sp>
    </p:spTree>
    <p:extLst>
      <p:ext uri="{BB962C8B-B14F-4D97-AF65-F5344CB8AC3E}">
        <p14:creationId xmlns:p14="http://schemas.microsoft.com/office/powerpoint/2010/main" val="7358187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a:t>Phase 4: End Cycle</a:t>
            </a:r>
          </a:p>
          <a:p>
            <a:pPr marL="0" indent="0">
              <a:buFont typeface="+mj-lt"/>
              <a:buNone/>
            </a:pPr>
            <a:endParaRPr lang="en-US"/>
          </a:p>
          <a:p>
            <a:pPr marL="514350" indent="-514350">
              <a:buFont typeface="+mj-lt"/>
              <a:buAutoNum type="arabicParenR"/>
            </a:pPr>
            <a:r>
              <a:rPr lang="en-US"/>
              <a:t>Check state of sensors (Is everything functioning as it should?)</a:t>
            </a:r>
          </a:p>
          <a:p>
            <a:pPr marL="514350" indent="-514350">
              <a:buFont typeface="+mj-lt"/>
              <a:buAutoNum type="arabicParenR"/>
            </a:pPr>
            <a:r>
              <a:rPr lang="en-US"/>
              <a:t>Check data (Is everything where it is supposed to be?)</a:t>
            </a:r>
          </a:p>
          <a:p>
            <a:pPr marL="514350" indent="-514350">
              <a:buFont typeface="+mj-lt"/>
              <a:buAutoNum type="arabicParenR"/>
            </a:pPr>
            <a:r>
              <a:rPr lang="en-US"/>
              <a:t>Enter sleep mode</a:t>
            </a:r>
          </a:p>
          <a:p>
            <a:endParaRPr lang="en-US">
              <a:cs typeface="Calibri"/>
            </a:endParaRPr>
          </a:p>
        </p:txBody>
      </p:sp>
      <p:sp>
        <p:nvSpPr>
          <p:cNvPr id="4" name="Slide Number Placeholder 3"/>
          <p:cNvSpPr>
            <a:spLocks noGrp="1"/>
          </p:cNvSpPr>
          <p:nvPr>
            <p:ph type="sldNum" sz="quarter" idx="10"/>
          </p:nvPr>
        </p:nvSpPr>
        <p:spPr/>
        <p:txBody>
          <a:bodyPr/>
          <a:lstStyle/>
          <a:p>
            <a:fld id="{77B56494-DB45-4760-9127-263D98F001ED}" type="slidenum">
              <a:rPr lang="en-US" smtClean="0"/>
              <a:t>27</a:t>
            </a:fld>
            <a:endParaRPr lang="en-US"/>
          </a:p>
        </p:txBody>
      </p:sp>
    </p:spTree>
    <p:extLst>
      <p:ext uri="{BB962C8B-B14F-4D97-AF65-F5344CB8AC3E}">
        <p14:creationId xmlns:p14="http://schemas.microsoft.com/office/powerpoint/2010/main" val="2432183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Bring up the Definitions Backup Slide. </a:t>
            </a:r>
          </a:p>
        </p:txBody>
      </p:sp>
      <p:sp>
        <p:nvSpPr>
          <p:cNvPr id="4" name="Slide Number Placeholder 3"/>
          <p:cNvSpPr>
            <a:spLocks noGrp="1"/>
          </p:cNvSpPr>
          <p:nvPr>
            <p:ph type="sldNum" sz="quarter" idx="10"/>
          </p:nvPr>
        </p:nvSpPr>
        <p:spPr/>
        <p:txBody>
          <a:bodyPr/>
          <a:lstStyle/>
          <a:p>
            <a:fld id="{77B56494-DB45-4760-9127-263D98F001ED}" type="slidenum">
              <a:rPr lang="en-US" smtClean="0"/>
              <a:t>28</a:t>
            </a:fld>
            <a:endParaRPr lang="en-US"/>
          </a:p>
        </p:txBody>
      </p:sp>
    </p:spTree>
    <p:extLst>
      <p:ext uri="{BB962C8B-B14F-4D97-AF65-F5344CB8AC3E}">
        <p14:creationId xmlns:p14="http://schemas.microsoft.com/office/powerpoint/2010/main" val="26285092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06063" lvl="1" indent="-234918">
              <a:lnSpc>
                <a:spcPct val="90000"/>
              </a:lnSpc>
              <a:spcBef>
                <a:spcPts val="515"/>
              </a:spcBef>
              <a:buChar char="•"/>
            </a:pPr>
            <a:r>
              <a:rPr lang="en-US"/>
              <a:t>(Pixels have intensity values from 0-255. We look at BGNN &lt; # &lt; 255 to help determine magnitude, where BGNN stands for Back-Ground Noise Number. BGNN varies, but from preliminary tests we have been using 120.)</a:t>
            </a:r>
          </a:p>
          <a:p>
            <a:endParaRPr lang="en-US">
              <a:cs typeface="Calibri"/>
            </a:endParaRPr>
          </a:p>
        </p:txBody>
      </p:sp>
      <p:sp>
        <p:nvSpPr>
          <p:cNvPr id="4" name="Slide Number Placeholder 3"/>
          <p:cNvSpPr>
            <a:spLocks noGrp="1"/>
          </p:cNvSpPr>
          <p:nvPr>
            <p:ph type="sldNum" sz="quarter" idx="10"/>
          </p:nvPr>
        </p:nvSpPr>
        <p:spPr/>
        <p:txBody>
          <a:bodyPr/>
          <a:lstStyle/>
          <a:p>
            <a:fld id="{77B56494-DB45-4760-9127-263D98F001ED}" type="slidenum">
              <a:rPr lang="en-US" smtClean="0"/>
              <a:t>29</a:t>
            </a:fld>
            <a:endParaRPr lang="en-US"/>
          </a:p>
        </p:txBody>
      </p:sp>
    </p:spTree>
    <p:extLst>
      <p:ext uri="{BB962C8B-B14F-4D97-AF65-F5344CB8AC3E}">
        <p14:creationId xmlns:p14="http://schemas.microsoft.com/office/powerpoint/2010/main" val="10433294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4918" indent="-234918"/>
            <a:r>
              <a:rPr lang="en-US"/>
              <a:t>I2C between payload computer and sensors</a:t>
            </a:r>
          </a:p>
          <a:p>
            <a:pPr marL="234918" indent="-234918"/>
            <a:r>
              <a:rPr lang="en-US"/>
              <a:t>UART between payload computer and FPGA</a:t>
            </a:r>
          </a:p>
          <a:p>
            <a:pPr marL="234918" indent="-234918"/>
            <a:r>
              <a:rPr lang="en-US"/>
              <a:t>2 channels (one per board) for I2C and UART </a:t>
            </a:r>
          </a:p>
          <a:p>
            <a:pPr marL="234918" indent="-234918"/>
            <a:r>
              <a:rPr lang="en-US"/>
              <a:t>GPIO between sensors and FPGA</a:t>
            </a:r>
          </a:p>
          <a:p>
            <a:pPr marL="234918" indent="-234918"/>
            <a:r>
              <a:rPr lang="en-US"/>
              <a:t>Direct hardware reset pins (for sensors and FPGA)</a:t>
            </a:r>
          </a:p>
          <a:p>
            <a:endParaRPr lang="en-US"/>
          </a:p>
        </p:txBody>
      </p:sp>
      <p:sp>
        <p:nvSpPr>
          <p:cNvPr id="4" name="Slide Number Placeholder 3"/>
          <p:cNvSpPr>
            <a:spLocks noGrp="1"/>
          </p:cNvSpPr>
          <p:nvPr>
            <p:ph type="sldNum" sz="quarter" idx="10"/>
          </p:nvPr>
        </p:nvSpPr>
        <p:spPr/>
        <p:txBody>
          <a:bodyPr/>
          <a:lstStyle/>
          <a:p>
            <a:fld id="{77B56494-DB45-4760-9127-263D98F001ED}" type="slidenum">
              <a:rPr lang="en-US" smtClean="0"/>
              <a:t>31</a:t>
            </a:fld>
            <a:endParaRPr lang="en-US"/>
          </a:p>
        </p:txBody>
      </p:sp>
    </p:spTree>
    <p:extLst>
      <p:ext uri="{BB962C8B-B14F-4D97-AF65-F5344CB8AC3E}">
        <p14:creationId xmlns:p14="http://schemas.microsoft.com/office/powerpoint/2010/main" val="1971210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6718">
              <a:defRPr/>
            </a:pPr>
            <a:r>
              <a:rPr lang="en-US"/>
              <a:t>Determine cosmic ray characteristics through image processing of the pixels</a:t>
            </a:r>
          </a:p>
          <a:p>
            <a:endParaRPr lang="en-US"/>
          </a:p>
          <a:p>
            <a:endParaRPr lang="en-US"/>
          </a:p>
          <a:p>
            <a:r>
              <a:rPr lang="en-US" b="1"/>
              <a:t>Solar Cosmic Rays</a:t>
            </a:r>
          </a:p>
          <a:p>
            <a:pPr marL="253532"/>
            <a:endParaRPr lang="en-US" sz="800"/>
          </a:p>
          <a:p>
            <a:pPr marL="253532"/>
            <a:r>
              <a:rPr lang="en-US"/>
              <a:t>Energy Levels: 10⁷ to 10⁸ eV</a:t>
            </a:r>
          </a:p>
          <a:p>
            <a:pPr marL="253532"/>
            <a:endParaRPr lang="en-US"/>
          </a:p>
          <a:p>
            <a:pPr marL="253532"/>
            <a:r>
              <a:rPr lang="en-US"/>
              <a:t>Origin: Corona of the Sun</a:t>
            </a:r>
          </a:p>
          <a:p>
            <a:endParaRPr lang="en-US" b="1"/>
          </a:p>
          <a:p>
            <a:endParaRPr lang="en-US" b="1"/>
          </a:p>
          <a:p>
            <a:r>
              <a:rPr lang="en-US" b="1"/>
              <a:t>Anomalous Cosmic Rays</a:t>
            </a:r>
          </a:p>
          <a:p>
            <a:pPr marL="253532"/>
            <a:endParaRPr lang="en-US" sz="800"/>
          </a:p>
          <a:p>
            <a:pPr marL="253532"/>
            <a:r>
              <a:rPr lang="en-US"/>
              <a:t>Energy Levels: 10⁷ to 10⁸ eV</a:t>
            </a:r>
          </a:p>
          <a:p>
            <a:pPr marL="253532"/>
            <a:endParaRPr lang="en-US"/>
          </a:p>
          <a:p>
            <a:pPr marL="253532"/>
            <a:r>
              <a:rPr lang="en-US"/>
              <a:t>Origin: Ionized neutral interstellar atoms</a:t>
            </a:r>
            <a:endParaRPr lang="en-US" b="1"/>
          </a:p>
          <a:p>
            <a:endParaRPr lang="en-US" b="1"/>
          </a:p>
          <a:p>
            <a:endParaRPr lang="en-US" b="1"/>
          </a:p>
          <a:p>
            <a:r>
              <a:rPr lang="en-US" b="1"/>
              <a:t>Galactic Cosmic Rays</a:t>
            </a:r>
          </a:p>
          <a:p>
            <a:endParaRPr lang="en-US" sz="800"/>
          </a:p>
          <a:p>
            <a:pPr marL="253532"/>
            <a:r>
              <a:rPr lang="en-US"/>
              <a:t>Energy Levels: 10¹⁰ to 10¹⁵ eV</a:t>
            </a:r>
            <a:endParaRPr lang="en-US">
              <a:solidFill>
                <a:srgbClr val="2F2F2F"/>
              </a:solidFill>
            </a:endParaRPr>
          </a:p>
          <a:p>
            <a:pPr marL="253532"/>
            <a:endParaRPr lang="en-US">
              <a:solidFill>
                <a:srgbClr val="2F2F2F"/>
              </a:solidFill>
            </a:endParaRPr>
          </a:p>
          <a:p>
            <a:pPr marL="253532"/>
            <a:r>
              <a:rPr lang="en-US"/>
              <a:t>Origin: Shocks of supernovas</a:t>
            </a:r>
            <a:endParaRPr lang="en-US">
              <a:solidFill>
                <a:srgbClr val="2F2F2F"/>
              </a:solidFill>
            </a:endParaRPr>
          </a:p>
          <a:p>
            <a:endParaRPr lang="en-US"/>
          </a:p>
        </p:txBody>
      </p:sp>
      <p:sp>
        <p:nvSpPr>
          <p:cNvPr id="4" name="Slide Number Placeholder 3"/>
          <p:cNvSpPr>
            <a:spLocks noGrp="1"/>
          </p:cNvSpPr>
          <p:nvPr>
            <p:ph type="sldNum" sz="quarter" idx="10"/>
          </p:nvPr>
        </p:nvSpPr>
        <p:spPr/>
        <p:txBody>
          <a:bodyPr/>
          <a:lstStyle/>
          <a:p>
            <a:fld id="{77B56494-DB45-4760-9127-263D98F001ED}" type="slidenum">
              <a:rPr lang="en-US" smtClean="0"/>
              <a:t>3</a:t>
            </a:fld>
            <a:endParaRPr lang="en-US"/>
          </a:p>
        </p:txBody>
      </p:sp>
    </p:spTree>
    <p:extLst>
      <p:ext uri="{BB962C8B-B14F-4D97-AF65-F5344CB8AC3E}">
        <p14:creationId xmlns:p14="http://schemas.microsoft.com/office/powerpoint/2010/main" val="4104376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B56494-DB45-4760-9127-263D98F001ED}" type="slidenum">
              <a:rPr lang="en-US" smtClean="0"/>
              <a:t>4</a:t>
            </a:fld>
            <a:endParaRPr lang="en-US"/>
          </a:p>
        </p:txBody>
      </p:sp>
    </p:spTree>
    <p:extLst>
      <p:ext uri="{BB962C8B-B14F-4D97-AF65-F5344CB8AC3E}">
        <p14:creationId xmlns:p14="http://schemas.microsoft.com/office/powerpoint/2010/main" val="1222804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B56494-DB45-4760-9127-263D98F001ED}" type="slidenum">
              <a:rPr lang="en-US" smtClean="0"/>
              <a:t>5</a:t>
            </a:fld>
            <a:endParaRPr lang="en-US"/>
          </a:p>
        </p:txBody>
      </p:sp>
    </p:spTree>
    <p:extLst>
      <p:ext uri="{BB962C8B-B14F-4D97-AF65-F5344CB8AC3E}">
        <p14:creationId xmlns:p14="http://schemas.microsoft.com/office/powerpoint/2010/main" val="2356869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12 bits per pixel, but about 40 bits per pixel including data. Data cap ~8 kilobytes per orbit (includes health data, such as temperature data). </a:t>
            </a:r>
          </a:p>
        </p:txBody>
      </p:sp>
      <p:sp>
        <p:nvSpPr>
          <p:cNvPr id="4" name="Slide Number Placeholder 3"/>
          <p:cNvSpPr>
            <a:spLocks noGrp="1"/>
          </p:cNvSpPr>
          <p:nvPr>
            <p:ph type="sldNum" sz="quarter" idx="10"/>
          </p:nvPr>
        </p:nvSpPr>
        <p:spPr/>
        <p:txBody>
          <a:bodyPr/>
          <a:lstStyle/>
          <a:p>
            <a:fld id="{77B56494-DB45-4760-9127-263D98F001ED}" type="slidenum">
              <a:rPr lang="en-US" smtClean="0"/>
              <a:t>6</a:t>
            </a:fld>
            <a:endParaRPr lang="en-US"/>
          </a:p>
        </p:txBody>
      </p:sp>
    </p:spTree>
    <p:extLst>
      <p:ext uri="{BB962C8B-B14F-4D97-AF65-F5344CB8AC3E}">
        <p14:creationId xmlns:p14="http://schemas.microsoft.com/office/powerpoint/2010/main" val="3780206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B56494-DB45-4760-9127-263D98F001ED}" type="slidenum">
              <a:rPr lang="en-US" smtClean="0"/>
              <a:t>7</a:t>
            </a:fld>
            <a:endParaRPr lang="en-US"/>
          </a:p>
        </p:txBody>
      </p:sp>
    </p:spTree>
    <p:extLst>
      <p:ext uri="{BB962C8B-B14F-4D97-AF65-F5344CB8AC3E}">
        <p14:creationId xmlns:p14="http://schemas.microsoft.com/office/powerpoint/2010/main" val="109992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B56494-DB45-4760-9127-263D98F001ED}" type="slidenum">
              <a:rPr lang="en-US" smtClean="0"/>
              <a:t>8</a:t>
            </a:fld>
            <a:endParaRPr lang="en-US"/>
          </a:p>
        </p:txBody>
      </p:sp>
    </p:spTree>
    <p:extLst>
      <p:ext uri="{BB962C8B-B14F-4D97-AF65-F5344CB8AC3E}">
        <p14:creationId xmlns:p14="http://schemas.microsoft.com/office/powerpoint/2010/main" val="1806297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B56494-DB45-4760-9127-263D98F001ED}" type="slidenum">
              <a:rPr lang="en-US" smtClean="0"/>
              <a:t>9</a:t>
            </a:fld>
            <a:endParaRPr lang="en-US"/>
          </a:p>
        </p:txBody>
      </p:sp>
    </p:spTree>
    <p:extLst>
      <p:ext uri="{BB962C8B-B14F-4D97-AF65-F5344CB8AC3E}">
        <p14:creationId xmlns:p14="http://schemas.microsoft.com/office/powerpoint/2010/main" val="1524181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Title 1"/>
          <p:cNvSpPr>
            <a:spLocks noGrp="1"/>
          </p:cNvSpPr>
          <p:nvPr>
            <p:ph type="title"/>
          </p:nvPr>
        </p:nvSpPr>
        <p:spPr>
          <a:xfrm>
            <a:off x="451693" y="115887"/>
            <a:ext cx="10964199" cy="754446"/>
          </a:xfrm>
          <a:prstGeom prst="rect">
            <a:avLst/>
          </a:prstGeom>
        </p:spPr>
        <p:txBody>
          <a:bodyPr anchor="b"/>
          <a:lstStyle>
            <a:lvl1pPr algn="l">
              <a:defRPr sz="4000" b="0">
                <a:solidFill>
                  <a:schemeClr val="tx1"/>
                </a:solidFill>
                <a:latin typeface="Century Gothic" panose="020B0502020202020204" pitchFamily="34" charset="0"/>
                <a:cs typeface="Arial"/>
              </a:defRPr>
            </a:lvl1pPr>
          </a:lstStyle>
          <a:p>
            <a:r>
              <a:rPr lang="en-US" dirty="0"/>
              <a:t>Click to edit Master title style</a:t>
            </a:r>
          </a:p>
        </p:txBody>
      </p:sp>
      <p:sp>
        <p:nvSpPr>
          <p:cNvPr id="8" name="Content Placeholder 2"/>
          <p:cNvSpPr>
            <a:spLocks noGrp="1"/>
          </p:cNvSpPr>
          <p:nvPr>
            <p:ph idx="1"/>
          </p:nvPr>
        </p:nvSpPr>
        <p:spPr>
          <a:xfrm>
            <a:off x="451692" y="1123722"/>
            <a:ext cx="11325339" cy="4908783"/>
          </a:xfrm>
          <a:prstGeom prst="rect">
            <a:avLst/>
          </a:prstGeom>
        </p:spPr>
        <p:txBody>
          <a:bodyPr/>
          <a:lstStyle>
            <a:lvl1pPr marL="228594" marR="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2800">
                <a:latin typeface="+mn-lt"/>
                <a:cs typeface="Arial"/>
              </a:defRPr>
            </a:lvl1pPr>
            <a:lvl2pPr marL="685783"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a:cs typeface="Arial"/>
              </a:defRPr>
            </a:lvl2pPr>
            <a:lvl3pPr marL="914377" marR="0" indent="0" algn="l" defTabSz="914377" rtl="0" eaLnBrk="1" fontAlgn="auto" latinLnBrk="0" hangingPunct="1">
              <a:lnSpc>
                <a:spcPct val="90000"/>
              </a:lnSpc>
              <a:spcBef>
                <a:spcPts val="500"/>
              </a:spcBef>
              <a:spcAft>
                <a:spcPts val="0"/>
              </a:spcAft>
              <a:buClrTx/>
              <a:buSzTx/>
              <a:buFont typeface="Arial" panose="020B0604020202020204" pitchFamily="34" charset="0"/>
              <a:buNone/>
              <a:tabLst/>
              <a:defRPr sz="1800">
                <a:latin typeface="Arial"/>
                <a:cs typeface="Arial"/>
              </a:defRPr>
            </a:lvl3pPr>
            <a:lvl4pPr marL="1600160"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1600">
                <a:latin typeface="Arial"/>
                <a:cs typeface="Arial"/>
              </a:defRPr>
            </a:lvl4pPr>
            <a:lvl5pPr marL="2057349"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1800">
                <a:latin typeface="Arial"/>
                <a:cs typeface="Arial"/>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entury Gothic"/>
                <a:ea typeface="+mn-ea"/>
                <a:cs typeface="+mn-cs"/>
              </a:rPr>
              <a:t>Edit Master text styles</a:t>
            </a:r>
          </a:p>
          <a:p>
            <a:pPr marL="228594" marR="0" lvl="1"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entury Gothic"/>
                <a:ea typeface="+mn-ea"/>
                <a:cs typeface="+mn-cs"/>
              </a:rPr>
              <a:t>Second level</a:t>
            </a:r>
          </a:p>
          <a:p>
            <a:pPr marL="228594" marR="0" lvl="2"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entury Gothic"/>
                <a:ea typeface="+mn-ea"/>
                <a:cs typeface="+mn-cs"/>
              </a:rPr>
              <a:t>Third level</a:t>
            </a:r>
          </a:p>
          <a:p>
            <a:pPr marL="228594" marR="0" lvl="3"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entury Gothic"/>
                <a:ea typeface="+mn-ea"/>
                <a:cs typeface="+mn-cs"/>
              </a:rPr>
              <a:t>Fourth level</a:t>
            </a:r>
          </a:p>
          <a:p>
            <a:pPr marL="228594" marR="0" lvl="4"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entury Gothic"/>
                <a:ea typeface="+mn-ea"/>
                <a:cs typeface="+mn-cs"/>
              </a:rPr>
              <a:t>Fifth level</a:t>
            </a:r>
            <a:endParaRPr kumimoji="0" lang="en-US"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0" name="Slide Number Placeholder 5"/>
          <p:cNvSpPr>
            <a:spLocks noGrp="1"/>
          </p:cNvSpPr>
          <p:nvPr>
            <p:ph type="sldNum" sz="quarter" idx="4"/>
          </p:nvPr>
        </p:nvSpPr>
        <p:spPr>
          <a:xfrm>
            <a:off x="11480800" y="6304319"/>
            <a:ext cx="711200" cy="365125"/>
          </a:xfrm>
          <a:prstGeom prst="rect">
            <a:avLst/>
          </a:prstGeom>
        </p:spPr>
        <p:txBody>
          <a:bodyPr lIns="91368" tIns="45684" rIns="91368" bIns="45684" anchor="ctr"/>
          <a:lstStyle>
            <a:lvl1pPr algn="ctr">
              <a:defRPr sz="1800">
                <a:solidFill>
                  <a:schemeClr val="bg1"/>
                </a:solidFill>
                <a:latin typeface="Museo Sans 100"/>
                <a:cs typeface="Museo Sans 100"/>
              </a:defRPr>
            </a:lvl1pPr>
          </a:lstStyle>
          <a:p>
            <a:fld id="{C7C739E9-B401-45D2-B2D3-CE79AE1ADEC1}" type="slidenum">
              <a:rPr lang="en-US" smtClean="0"/>
              <a:pPr/>
              <a:t>‹#›</a:t>
            </a:fld>
            <a:endParaRPr lang="en-US" dirty="0"/>
          </a:p>
        </p:txBody>
      </p:sp>
    </p:spTree>
    <p:extLst>
      <p:ext uri="{BB962C8B-B14F-4D97-AF65-F5344CB8AC3E}">
        <p14:creationId xmlns:p14="http://schemas.microsoft.com/office/powerpoint/2010/main" val="3758592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Segoe UI Light" panose="020B0502040204020203" pitchFamily="34" charset="0"/>
                <a:cs typeface="Segoe UI Light" panose="020B0502040204020203" pitchFamily="34" charset="0"/>
              </a:defRPr>
            </a:lvl1pPr>
            <a:lvl2pPr>
              <a:defRPr>
                <a:latin typeface="Segoe UI Light" panose="020B0502040204020203" pitchFamily="34" charset="0"/>
                <a:cs typeface="Segoe UI Light" panose="020B0502040204020203" pitchFamily="34" charset="0"/>
              </a:defRPr>
            </a:lvl2pPr>
            <a:lvl3pPr>
              <a:defRPr>
                <a:latin typeface="Segoe UI Light" panose="020B0502040204020203" pitchFamily="34" charset="0"/>
                <a:cs typeface="Segoe UI Light" panose="020B0502040204020203" pitchFamily="34" charset="0"/>
              </a:defRPr>
            </a:lvl3pPr>
            <a:lvl4pPr>
              <a:defRPr>
                <a:latin typeface="Segoe UI Light" panose="020B0502040204020203" pitchFamily="34" charset="0"/>
                <a:cs typeface="Segoe UI Light" panose="020B0502040204020203" pitchFamily="34" charset="0"/>
              </a:defRPr>
            </a:lvl4pPr>
            <a:lvl5pPr>
              <a:defRPr>
                <a:latin typeface="Segoe UI Light" panose="020B0502040204020203" pitchFamily="34" charset="0"/>
                <a:cs typeface="Segoe UI Light" panose="020B0502040204020203" pitchFamily="34" charset="0"/>
              </a:defRPr>
            </a:lvl5pPr>
          </a:lstStyle>
          <a:p>
            <a:pPr lvl="0"/>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857872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Rectangle 2"/>
          <p:cNvSpPr/>
          <p:nvPr/>
        </p:nvSpPr>
        <p:spPr>
          <a:xfrm>
            <a:off x="0" y="694063"/>
            <a:ext cx="12192000" cy="572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2422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7" y="3044831"/>
            <a:ext cx="10363200" cy="1362075"/>
          </a:xfrm>
        </p:spPr>
        <p:txBody>
          <a:bodyPr anchor="ctr">
            <a:normAutofit/>
          </a:bodyPr>
          <a:lstStyle>
            <a:lvl1pPr algn="l">
              <a:defRPr sz="4800" b="0" cap="none"/>
            </a:lvl1pPr>
          </a:lstStyle>
          <a:p>
            <a:r>
              <a:rPr lang="en-US" dirty="0"/>
              <a:t>Click to Edit Master Title Style</a:t>
            </a:r>
          </a:p>
        </p:txBody>
      </p:sp>
      <p:sp>
        <p:nvSpPr>
          <p:cNvPr id="3" name="Text Placeholder 2"/>
          <p:cNvSpPr>
            <a:spLocks noGrp="1"/>
          </p:cNvSpPr>
          <p:nvPr>
            <p:ph type="body" idx="1"/>
          </p:nvPr>
        </p:nvSpPr>
        <p:spPr>
          <a:xfrm>
            <a:off x="963087" y="4427206"/>
            <a:ext cx="10363200" cy="1500187"/>
          </a:xfrm>
          <a:prstGeom prst="rect">
            <a:avLst/>
          </a:prstGeom>
        </p:spPr>
        <p:txBody>
          <a:bodyPr anchor="t"/>
          <a:lstStyle>
            <a:lvl1pPr marL="0" indent="0">
              <a:buNone/>
              <a:defRPr sz="2667" b="0" i="0">
                <a:solidFill>
                  <a:schemeClr val="tx1">
                    <a:lumMod val="90000"/>
                    <a:lumOff val="10000"/>
                  </a:schemeClr>
                </a:solidFill>
                <a:latin typeface="Segoe UI Light" charset="0"/>
                <a:ea typeface="Segoe UI Light" charset="0"/>
                <a:cs typeface="Segoe UI Light" charset="0"/>
              </a:defRPr>
            </a:lvl1pPr>
            <a:lvl2pPr marL="608914" indent="0">
              <a:buNone/>
              <a:defRPr sz="2400">
                <a:solidFill>
                  <a:schemeClr val="tx1">
                    <a:tint val="75000"/>
                  </a:schemeClr>
                </a:solidFill>
              </a:defRPr>
            </a:lvl2pPr>
            <a:lvl3pPr marL="1217828" indent="0">
              <a:buNone/>
              <a:defRPr sz="2133">
                <a:solidFill>
                  <a:schemeClr val="tx1">
                    <a:tint val="75000"/>
                  </a:schemeClr>
                </a:solidFill>
              </a:defRPr>
            </a:lvl3pPr>
            <a:lvl4pPr marL="1826746" indent="0">
              <a:buNone/>
              <a:defRPr sz="1867">
                <a:solidFill>
                  <a:schemeClr val="tx1">
                    <a:tint val="75000"/>
                  </a:schemeClr>
                </a:solidFill>
              </a:defRPr>
            </a:lvl4pPr>
            <a:lvl5pPr marL="2435655" indent="0">
              <a:buNone/>
              <a:defRPr sz="1867">
                <a:solidFill>
                  <a:schemeClr val="tx1">
                    <a:tint val="75000"/>
                  </a:schemeClr>
                </a:solidFill>
              </a:defRPr>
            </a:lvl5pPr>
            <a:lvl6pPr marL="3044564" indent="0">
              <a:buNone/>
              <a:defRPr sz="1867">
                <a:solidFill>
                  <a:schemeClr val="tx1">
                    <a:tint val="75000"/>
                  </a:schemeClr>
                </a:solidFill>
              </a:defRPr>
            </a:lvl6pPr>
            <a:lvl7pPr marL="3653485" indent="0">
              <a:buNone/>
              <a:defRPr sz="1867">
                <a:solidFill>
                  <a:schemeClr val="tx1">
                    <a:tint val="75000"/>
                  </a:schemeClr>
                </a:solidFill>
              </a:defRPr>
            </a:lvl7pPr>
            <a:lvl8pPr marL="4262395" indent="0">
              <a:buNone/>
              <a:defRPr sz="1867">
                <a:solidFill>
                  <a:schemeClr val="tx1">
                    <a:tint val="75000"/>
                  </a:schemeClr>
                </a:solidFill>
              </a:defRPr>
            </a:lvl8pPr>
            <a:lvl9pPr marL="4871306" indent="0">
              <a:buNone/>
              <a:defRPr sz="1867">
                <a:solidFill>
                  <a:schemeClr val="tx1">
                    <a:tint val="75000"/>
                  </a:schemeClr>
                </a:solidFill>
              </a:defRPr>
            </a:lvl9pPr>
          </a:lstStyle>
          <a:p>
            <a:pPr lvl="0"/>
            <a:r>
              <a:rPr lang="en-US"/>
              <a:t>Click to edit Master text styles</a:t>
            </a:r>
          </a:p>
        </p:txBody>
      </p:sp>
      <p:sp>
        <p:nvSpPr>
          <p:cNvPr id="9" name="Slide Number Placeholder 5"/>
          <p:cNvSpPr>
            <a:spLocks noGrp="1"/>
          </p:cNvSpPr>
          <p:nvPr>
            <p:ph type="sldNum" sz="quarter" idx="4"/>
          </p:nvPr>
        </p:nvSpPr>
        <p:spPr>
          <a:xfrm>
            <a:off x="11480800" y="6311710"/>
            <a:ext cx="711200" cy="365125"/>
          </a:xfrm>
          <a:prstGeom prst="rect">
            <a:avLst/>
          </a:prstGeom>
        </p:spPr>
        <p:txBody>
          <a:bodyPr lIns="91368" tIns="45684" rIns="91368" bIns="45684" anchor="ctr"/>
          <a:lstStyle>
            <a:lvl1pPr algn="ctr">
              <a:defRPr sz="1800">
                <a:solidFill>
                  <a:schemeClr val="bg1"/>
                </a:solidFill>
                <a:latin typeface="Museo Sans 100"/>
                <a:cs typeface="Museo Sans 100"/>
              </a:defRPr>
            </a:lvl1pPr>
          </a:lstStyle>
          <a:p>
            <a:fld id="{C7C739E9-B401-45D2-B2D3-CE79AE1ADEC1}" type="slidenum">
              <a:rPr lang="en-US" smtClean="0"/>
              <a:pPr/>
              <a:t>‹#›</a:t>
            </a:fld>
            <a:endParaRPr lang="en-US" dirty="0"/>
          </a:p>
        </p:txBody>
      </p:sp>
    </p:spTree>
    <p:extLst>
      <p:ext uri="{BB962C8B-B14F-4D97-AF65-F5344CB8AC3E}">
        <p14:creationId xmlns:p14="http://schemas.microsoft.com/office/powerpoint/2010/main" val="2186277487"/>
      </p:ext>
    </p:extLst>
  </p:cSld>
  <p:clrMapOvr>
    <a:masterClrMapping/>
  </p:clrMapOvr>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a:off x="4" y="927373"/>
            <a:ext cx="11457129" cy="0"/>
          </a:xfrm>
          <a:prstGeom prst="line">
            <a:avLst/>
          </a:prstGeom>
          <a:ln cap="flat">
            <a:solidFill>
              <a:schemeClr val="tx1">
                <a:lumMod val="65000"/>
                <a:lumOff val="35000"/>
              </a:schemeClr>
            </a:solidFill>
            <a:tailEnd type="diamond"/>
          </a:ln>
          <a:effectLst/>
        </p:spPr>
        <p:style>
          <a:lnRef idx="2">
            <a:schemeClr val="dk1"/>
          </a:lnRef>
          <a:fillRef idx="0">
            <a:schemeClr val="dk1"/>
          </a:fillRef>
          <a:effectRef idx="1">
            <a:schemeClr val="dk1"/>
          </a:effectRef>
          <a:fontRef idx="minor">
            <a:schemeClr val="tx1"/>
          </a:fontRef>
        </p:style>
      </p:cxnSp>
      <p:pic>
        <p:nvPicPr>
          <p:cNvPr id="8" name="Picture 7"/>
          <p:cNvPicPr>
            <a:picLocks noChangeAspect="1"/>
          </p:cNvPicPr>
          <p:nvPr userDrawn="1"/>
        </p:nvPicPr>
        <p:blipFill>
          <a:blip r:embed="rId6"/>
          <a:stretch>
            <a:fillRect/>
          </a:stretch>
        </p:blipFill>
        <p:spPr>
          <a:xfrm>
            <a:off x="11457133" y="754653"/>
            <a:ext cx="358913" cy="284480"/>
          </a:xfrm>
          <a:prstGeom prst="rect">
            <a:avLst/>
          </a:prstGeom>
        </p:spPr>
      </p:pic>
      <p:sp>
        <p:nvSpPr>
          <p:cNvPr id="9" name="Rectangle 8"/>
          <p:cNvSpPr/>
          <p:nvPr/>
        </p:nvSpPr>
        <p:spPr>
          <a:xfrm>
            <a:off x="0" y="6687519"/>
            <a:ext cx="12192000" cy="182880"/>
          </a:xfrm>
          <a:prstGeom prst="rect">
            <a:avLst/>
          </a:prstGeom>
          <a:solidFill>
            <a:schemeClr val="accent1">
              <a:lumMod val="7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sz="1800" dirty="0"/>
          </a:p>
        </p:txBody>
      </p:sp>
      <p:sp>
        <p:nvSpPr>
          <p:cNvPr id="2" name="Rectangle 1"/>
          <p:cNvSpPr/>
          <p:nvPr/>
        </p:nvSpPr>
        <p:spPr>
          <a:xfrm>
            <a:off x="0" y="6139857"/>
            <a:ext cx="12192000" cy="547661"/>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https://word-edit.officeapps.live.com/we/ResReader.ashx?v=00000000-0000-0000-0000-000000000014&amp;n=E2o10.img&amp;rndm=189ed0a3-ebc7-4ca1-9f7e-633e5e845010&amp;WOPIsrc=https%3A%2F%2Fmyerauedu%2Esharepoint%2Ecom%2Fteams%2FPR%5FCollege%5Fof%5FEngineering%2FPC%5FEAGLESAT%2F%5Fvti%5Fbin%2Fwopi%2Eashx%2Ffiles%2F4a666d65ee3c462fa1e578f6d7df2cd8&amp;access_token=eyJ0eXAiOiJKV1QiLCJhbGciOiJSUzI1NiIsIng1dCI6ImpOX1RsZ1otUUk0UHZpc2pTVnpKMW9ySnRnOCJ9%2EeyJhdWQiOiJ3b3BpL215ZXJhdWVkdS5zaGFyZXBvaW50LmNvbUA2OTMxYzk2My0wN2I3LTQxNTYtYWIwZS0zNWQxZjc5MDM1YjgiLCJpc3MiOiIwMDAwMDAwMy0wMDAwLTBmZjEtY2UwMC0wMDAwMDAwMDAwMDBAOTAxNDAxMjItODUxNi0xMWUxLThlZmYtNDkzMDQ5MjQwMTliIiwibmJmIjoiMTQ5MTEwNjIzNyIsImV4cCI6IjE0OTExNDIyMzciLCJuYW1laWQiOiIwIy5mfG1lbWJlcnNoaXB8YmFydGhlbmxAbXkuZXJhdS5lZHUiLCJuaWkiOiJtaWNyb3NvZnQuc2hhcmVwb2ludCIsImlzdXNlciI6InRydWUiLCJjYWNoZWtleSI6IjBoLmZ8bWVtYmVyc2hpcHwxMDAzMDAwMDg4NjJlMmQ4QGxpdmUuY29tIiwiaXNsb29wYmFjayI6IlRydWUiLCJhcHBjdHgiOiI0YTY2NmQ2NWVlM2M0NjJmYTFlNTc4ZjZkN2RmMmNkODt2WGptRmVFamxzanhNMVp5MzFPZkVWaUpBRTA9O0RlZmF1bHQ7OzFCMDNDNDMxQUVGO1RydWU7OzswIn0%2EOLu9dq9FNl7H%5Fhq1dz4fW5OXezhZQ5ZOn%2DMfdhraTypzFSFsQSo5koxYvQIwZFYcyf5o00UoTlJPn1JAyRewfANjxxiW9C4HS8GwGQej0Yu315cjXKADw1WQzJjThQIvakrYJCqwAlqHJuMawBZowGqV0abl8s%2DFAxor8is4UuUlPVjLqhIQosbK5uKCGzaARi%2D9vz%5FhffUkcqiB%2DQSfWOdW8Em%2DbcjTRneToIlCa87s1TI457Ap3MlJPdU1KW5SDCwjQwJ%5F59re1WqGzITPkLXaiioTRPGLWA1c09GWVgyGSS99EOQPWcmbsC71elwe6ug4RVl9Bg%5FyYG5wUw4YHg&amp;access_token_ttl=1491142237110&amp;usid=1e9e59f1-e349-49d6-968e-529823aa5c03&amp;build=16.0.8028.7775&amp;waccluster=US1"/>
          <p:cNvPicPr>
            <a:picLocks noChangeAspect="1" noChangeArrowheads="1"/>
          </p:cNvPicPr>
          <p:nvPr/>
        </p:nvPicPr>
        <p:blipFill rotWithShape="1">
          <a:blip r:embed="rId7" cstate="hq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b="10762"/>
          <a:stretch/>
        </p:blipFill>
        <p:spPr bwMode="auto">
          <a:xfrm>
            <a:off x="78584" y="6166533"/>
            <a:ext cx="631252" cy="494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891651"/>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453764"/>
            <a:ext cx="9144000" cy="1931692"/>
          </a:xfrm>
        </p:spPr>
        <p:txBody>
          <a:bodyPr>
            <a:noAutofit/>
          </a:bodyPr>
          <a:lstStyle/>
          <a:p>
            <a:pPr algn="ctr"/>
            <a:r>
              <a:rPr lang="en-US" dirty="0" err="1"/>
              <a:t>EagleSat</a:t>
            </a:r>
            <a:r>
              <a:rPr lang="en-US" dirty="0"/>
              <a:t> 2:</a:t>
            </a:r>
            <a:br>
              <a:rPr lang="en-US" dirty="0"/>
            </a:br>
            <a:r>
              <a:rPr lang="en-US" dirty="0"/>
              <a:t>Cosmic Ray Payload (CRP) Overview and Developments</a:t>
            </a:r>
          </a:p>
        </p:txBody>
      </p:sp>
      <p:sp>
        <p:nvSpPr>
          <p:cNvPr id="3" name="Subtitle 2"/>
          <p:cNvSpPr>
            <a:spLocks noGrp="1"/>
          </p:cNvSpPr>
          <p:nvPr>
            <p:ph idx="1"/>
          </p:nvPr>
        </p:nvSpPr>
        <p:spPr>
          <a:xfrm>
            <a:off x="1524000" y="4311051"/>
            <a:ext cx="9144000" cy="1474706"/>
          </a:xfrm>
        </p:spPr>
        <p:txBody>
          <a:bodyPr>
            <a:normAutofit/>
          </a:bodyPr>
          <a:lstStyle/>
          <a:p>
            <a:pPr marL="0" indent="0" algn="ctr">
              <a:buNone/>
            </a:pPr>
            <a:r>
              <a:rPr lang="en-US" sz="2400" dirty="0"/>
              <a:t>April 13, 2019</a:t>
            </a:r>
          </a:p>
          <a:p>
            <a:pPr marL="0" indent="0" algn="ctr">
              <a:buNone/>
            </a:pPr>
            <a:r>
              <a:rPr lang="en-US" sz="2400" dirty="0"/>
              <a:t>by</a:t>
            </a:r>
          </a:p>
          <a:p>
            <a:pPr marL="0" indent="0" algn="ctr">
              <a:buNone/>
            </a:pPr>
            <a:r>
              <a:rPr lang="en-US" sz="2400" dirty="0"/>
              <a:t>Jason Hamburger</a:t>
            </a:r>
          </a:p>
        </p:txBody>
      </p:sp>
      <p:sp>
        <p:nvSpPr>
          <p:cNvPr id="4" name="Slide Number Placeholder 3"/>
          <p:cNvSpPr>
            <a:spLocks noGrp="1"/>
          </p:cNvSpPr>
          <p:nvPr>
            <p:ph type="sldNum" sz="quarter" idx="4"/>
          </p:nvPr>
        </p:nvSpPr>
        <p:spPr/>
        <p:txBody>
          <a:bodyPr/>
          <a:lstStyle/>
          <a:p>
            <a:fld id="{C7C739E9-B401-45D2-B2D3-CE79AE1ADEC1}" type="slidenum">
              <a:rPr lang="en-US" smtClean="0"/>
              <a:pPr/>
              <a:t>1</a:t>
            </a:fld>
            <a:endParaRPr lang="en-US" dirty="0"/>
          </a:p>
        </p:txBody>
      </p:sp>
    </p:spTree>
    <p:extLst>
      <p:ext uri="{BB962C8B-B14F-4D97-AF65-F5344CB8AC3E}">
        <p14:creationId xmlns:p14="http://schemas.microsoft.com/office/powerpoint/2010/main" val="1094267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B80F7-D006-48E9-9F75-8FC6CD313606}"/>
              </a:ext>
            </a:extLst>
          </p:cNvPr>
          <p:cNvSpPr>
            <a:spLocks noGrp="1"/>
          </p:cNvSpPr>
          <p:nvPr>
            <p:ph type="title"/>
          </p:nvPr>
        </p:nvSpPr>
        <p:spPr>
          <a:xfrm>
            <a:off x="451693" y="115887"/>
            <a:ext cx="10964199" cy="754446"/>
          </a:xfrm>
          <a:prstGeom prst="rect">
            <a:avLst/>
          </a:prstGeom>
        </p:spPr>
        <p:txBody>
          <a:bodyPr/>
          <a:lstStyle/>
          <a:p>
            <a:r>
              <a:rPr lang="en-US"/>
              <a:t>CRP – UCAM-III Test 3</a:t>
            </a:r>
          </a:p>
        </p:txBody>
      </p:sp>
      <p:sp>
        <p:nvSpPr>
          <p:cNvPr id="3" name="Content Placeholder 2">
            <a:extLst>
              <a:ext uri="{FF2B5EF4-FFF2-40B4-BE49-F238E27FC236}">
                <a16:creationId xmlns:a16="http://schemas.microsoft.com/office/drawing/2014/main" id="{1B0FFF48-20E6-4996-8EAA-27102EDA0F69}"/>
              </a:ext>
            </a:extLst>
          </p:cNvPr>
          <p:cNvSpPr>
            <a:spLocks noGrp="1"/>
          </p:cNvSpPr>
          <p:nvPr>
            <p:ph idx="1"/>
          </p:nvPr>
        </p:nvSpPr>
        <p:spPr/>
        <p:txBody>
          <a:bodyPr/>
          <a:lstStyle/>
          <a:p>
            <a:r>
              <a:rPr lang="en-US"/>
              <a:t>Alpha Particles with no lead plating</a:t>
            </a:r>
          </a:p>
          <a:p>
            <a:r>
              <a:rPr lang="en-US"/>
              <a:t>0 Interactions</a:t>
            </a:r>
          </a:p>
          <a:p>
            <a:r>
              <a:rPr lang="en-US"/>
              <a:t>Alpha Particle source was too depleted (10.5 half lives)</a:t>
            </a:r>
          </a:p>
          <a:p>
            <a:endParaRPr lang="en-US"/>
          </a:p>
          <a:p>
            <a:endParaRPr lang="en-US"/>
          </a:p>
        </p:txBody>
      </p:sp>
      <p:sp>
        <p:nvSpPr>
          <p:cNvPr id="5" name="Slide Number Placeholder 4"/>
          <p:cNvSpPr>
            <a:spLocks noGrp="1"/>
          </p:cNvSpPr>
          <p:nvPr>
            <p:ph type="sldNum" sz="quarter" idx="4"/>
          </p:nvPr>
        </p:nvSpPr>
        <p:spPr/>
        <p:txBody>
          <a:bodyPr/>
          <a:lstStyle/>
          <a:p>
            <a:fld id="{FC570E26-FC15-4AA8-90CC-DE4D2ACF0111}" type="slidenum">
              <a:rPr lang="en-US" smtClean="0"/>
              <a:pPr/>
              <a:t>10</a:t>
            </a:fld>
            <a:endParaRPr lang="en-US"/>
          </a:p>
        </p:txBody>
      </p:sp>
    </p:spTree>
    <p:extLst>
      <p:ext uri="{BB962C8B-B14F-4D97-AF65-F5344CB8AC3E}">
        <p14:creationId xmlns:p14="http://schemas.microsoft.com/office/powerpoint/2010/main" val="3059356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B80F7-D006-48E9-9F75-8FC6CD313606}"/>
              </a:ext>
            </a:extLst>
          </p:cNvPr>
          <p:cNvSpPr>
            <a:spLocks noGrp="1"/>
          </p:cNvSpPr>
          <p:nvPr>
            <p:ph type="title"/>
          </p:nvPr>
        </p:nvSpPr>
        <p:spPr>
          <a:xfrm>
            <a:off x="451693" y="115887"/>
            <a:ext cx="10964199" cy="754446"/>
          </a:xfrm>
          <a:prstGeom prst="rect">
            <a:avLst/>
          </a:prstGeom>
        </p:spPr>
        <p:txBody>
          <a:bodyPr/>
          <a:lstStyle/>
          <a:p>
            <a:r>
              <a:rPr lang="en-US"/>
              <a:t>CRP – UCAM-III Test 4</a:t>
            </a:r>
          </a:p>
        </p:txBody>
      </p:sp>
      <p:sp>
        <p:nvSpPr>
          <p:cNvPr id="3" name="Content Placeholder 2">
            <a:extLst>
              <a:ext uri="{FF2B5EF4-FFF2-40B4-BE49-F238E27FC236}">
                <a16:creationId xmlns:a16="http://schemas.microsoft.com/office/drawing/2014/main" id="{1B0FFF48-20E6-4996-8EAA-27102EDA0F69}"/>
              </a:ext>
            </a:extLst>
          </p:cNvPr>
          <p:cNvSpPr>
            <a:spLocks noGrp="1"/>
          </p:cNvSpPr>
          <p:nvPr>
            <p:ph idx="1"/>
          </p:nvPr>
        </p:nvSpPr>
        <p:spPr/>
        <p:txBody>
          <a:bodyPr/>
          <a:lstStyle/>
          <a:p>
            <a:r>
              <a:rPr lang="en-US"/>
              <a:t>Gamma Rays with Sensor tilted, no lead plating</a:t>
            </a:r>
          </a:p>
          <a:p>
            <a:r>
              <a:rPr lang="en-US"/>
              <a:t>2 hr.</a:t>
            </a:r>
          </a:p>
          <a:p>
            <a:r>
              <a:rPr lang="en-US"/>
              <a:t>9 Interactions</a:t>
            </a:r>
          </a:p>
          <a:p>
            <a:r>
              <a:rPr lang="en-US"/>
              <a:t>More particle streaking</a:t>
            </a:r>
          </a:p>
          <a:p>
            <a:r>
              <a:rPr lang="en-US"/>
              <a:t>66 Max Intensity</a:t>
            </a:r>
          </a:p>
          <a:p>
            <a:endParaRPr lang="en-US"/>
          </a:p>
          <a:p>
            <a:endParaRPr lang="en-US"/>
          </a:p>
          <a:p>
            <a:endParaRPr lang="en-US"/>
          </a:p>
        </p:txBody>
      </p:sp>
      <p:sp>
        <p:nvSpPr>
          <p:cNvPr id="5" name="Slide Number Placeholder 4"/>
          <p:cNvSpPr>
            <a:spLocks noGrp="1"/>
          </p:cNvSpPr>
          <p:nvPr>
            <p:ph type="sldNum" sz="quarter" idx="4"/>
          </p:nvPr>
        </p:nvSpPr>
        <p:spPr/>
        <p:txBody>
          <a:bodyPr/>
          <a:lstStyle/>
          <a:p>
            <a:fld id="{FC570E26-FC15-4AA8-90CC-DE4D2ACF0111}" type="slidenum">
              <a:rPr lang="en-US" smtClean="0"/>
              <a:pPr/>
              <a:t>11</a:t>
            </a:fld>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252" t="2625" r="6860" b="1184"/>
          <a:stretch/>
        </p:blipFill>
        <p:spPr>
          <a:xfrm>
            <a:off x="6208971" y="1631359"/>
            <a:ext cx="5206921" cy="4220035"/>
          </a:xfrm>
          <a:prstGeom prst="rect">
            <a:avLst/>
          </a:prstGeom>
        </p:spPr>
      </p:pic>
      <p:pic>
        <p:nvPicPr>
          <p:cNvPr id="7" name="Picture 6">
            <a:extLst>
              <a:ext uri="{FF2B5EF4-FFF2-40B4-BE49-F238E27FC236}">
                <a16:creationId xmlns:a16="http://schemas.microsoft.com/office/drawing/2014/main" id="{C16DCD24-B15C-4343-B426-0F7559957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696" y="3740561"/>
            <a:ext cx="3091499" cy="2297062"/>
          </a:xfrm>
          <a:prstGeom prst="rect">
            <a:avLst/>
          </a:prstGeom>
        </p:spPr>
      </p:pic>
      <p:sp>
        <p:nvSpPr>
          <p:cNvPr id="4" name="TextBox 3">
            <a:extLst>
              <a:ext uri="{FF2B5EF4-FFF2-40B4-BE49-F238E27FC236}">
                <a16:creationId xmlns:a16="http://schemas.microsoft.com/office/drawing/2014/main" id="{F534065B-AEEB-4916-A5C8-557848112BCA}"/>
              </a:ext>
            </a:extLst>
          </p:cNvPr>
          <p:cNvSpPr txBox="1"/>
          <p:nvPr/>
        </p:nvSpPr>
        <p:spPr>
          <a:xfrm>
            <a:off x="456180" y="6180222"/>
            <a:ext cx="392307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2">
                    <a:lumMod val="90000"/>
                  </a:schemeClr>
                </a:solidFill>
              </a:rPr>
              <a:t>Fig CRP-20: Test 4 Detections</a:t>
            </a:r>
          </a:p>
        </p:txBody>
      </p:sp>
    </p:spTree>
    <p:extLst>
      <p:ext uri="{BB962C8B-B14F-4D97-AF65-F5344CB8AC3E}">
        <p14:creationId xmlns:p14="http://schemas.microsoft.com/office/powerpoint/2010/main" val="2622320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4968" y="2025656"/>
            <a:ext cx="3999437" cy="1362075"/>
          </a:xfrm>
        </p:spPr>
        <p:txBody>
          <a:bodyPr>
            <a:normAutofit/>
          </a:bodyPr>
          <a:lstStyle/>
          <a:p>
            <a:pPr algn="ctr"/>
            <a:r>
              <a:rPr lang="en-US" dirty="0"/>
              <a:t>Questions?</a:t>
            </a:r>
          </a:p>
        </p:txBody>
      </p:sp>
      <p:sp>
        <p:nvSpPr>
          <p:cNvPr id="3" name="Text Placeholder 2"/>
          <p:cNvSpPr>
            <a:spLocks noGrp="1"/>
          </p:cNvSpPr>
          <p:nvPr>
            <p:ph type="body" idx="1"/>
          </p:nvPr>
        </p:nvSpPr>
        <p:spPr>
          <a:xfrm>
            <a:off x="4344462" y="3855706"/>
            <a:ext cx="3589863" cy="1030619"/>
          </a:xfrm>
        </p:spPr>
        <p:txBody>
          <a:bodyPr/>
          <a:lstStyle/>
          <a:p>
            <a:pPr algn="ctr"/>
            <a:r>
              <a:rPr lang="en-US" dirty="0">
                <a:solidFill>
                  <a:schemeClr val="tx1"/>
                </a:solidFill>
              </a:rPr>
              <a:t>Jason Hamburger</a:t>
            </a:r>
          </a:p>
          <a:p>
            <a:pPr algn="ctr"/>
            <a:r>
              <a:rPr lang="en-US" dirty="0">
                <a:solidFill>
                  <a:schemeClr val="tx1"/>
                </a:solidFill>
              </a:rPr>
              <a:t>hamburj1@my.erau.edu</a:t>
            </a:r>
          </a:p>
        </p:txBody>
      </p:sp>
      <p:sp>
        <p:nvSpPr>
          <p:cNvPr id="4" name="Slide Number Placeholder 3"/>
          <p:cNvSpPr>
            <a:spLocks noGrp="1"/>
          </p:cNvSpPr>
          <p:nvPr>
            <p:ph type="sldNum" sz="quarter" idx="4"/>
          </p:nvPr>
        </p:nvSpPr>
        <p:spPr/>
        <p:txBody>
          <a:bodyPr/>
          <a:lstStyle/>
          <a:p>
            <a:fld id="{C7C739E9-B401-45D2-B2D3-CE79AE1ADEC1}" type="slidenum">
              <a:rPr lang="en-US" smtClean="0"/>
              <a:pPr/>
              <a:t>12</a:t>
            </a:fld>
            <a:endParaRPr lang="en-US" dirty="0"/>
          </a:p>
        </p:txBody>
      </p:sp>
    </p:spTree>
    <p:extLst>
      <p:ext uri="{BB962C8B-B14F-4D97-AF65-F5344CB8AC3E}">
        <p14:creationId xmlns:p14="http://schemas.microsoft.com/office/powerpoint/2010/main" val="2129301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Back-Up Slides</a:t>
            </a:r>
          </a:p>
        </p:txBody>
      </p:sp>
      <p:sp>
        <p:nvSpPr>
          <p:cNvPr id="3" name="Text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4"/>
          </p:nvPr>
        </p:nvSpPr>
        <p:spPr/>
        <p:txBody>
          <a:bodyPr/>
          <a:lstStyle/>
          <a:p>
            <a:fld id="{C7C739E9-B401-45D2-B2D3-CE79AE1ADEC1}" type="slidenum">
              <a:rPr lang="en-US" smtClean="0"/>
              <a:pPr/>
              <a:t>13</a:t>
            </a:fld>
            <a:endParaRPr lang="en-US" dirty="0"/>
          </a:p>
        </p:txBody>
      </p:sp>
    </p:spTree>
    <p:extLst>
      <p:ext uri="{BB962C8B-B14F-4D97-AF65-F5344CB8AC3E}">
        <p14:creationId xmlns:p14="http://schemas.microsoft.com/office/powerpoint/2010/main" val="4189886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B80F7-D006-48E9-9F75-8FC6CD313606}"/>
              </a:ext>
            </a:extLst>
          </p:cNvPr>
          <p:cNvSpPr>
            <a:spLocks noGrp="1"/>
          </p:cNvSpPr>
          <p:nvPr>
            <p:ph type="title"/>
          </p:nvPr>
        </p:nvSpPr>
        <p:spPr>
          <a:xfrm>
            <a:off x="451693" y="115887"/>
            <a:ext cx="10964199" cy="754446"/>
          </a:xfrm>
          <a:prstGeom prst="rect">
            <a:avLst/>
          </a:prstGeom>
        </p:spPr>
        <p:txBody>
          <a:bodyPr/>
          <a:lstStyle/>
          <a:p>
            <a:r>
              <a:rPr lang="en-US"/>
              <a:t>CRP – Terms and Definitions</a:t>
            </a:r>
          </a:p>
        </p:txBody>
      </p:sp>
      <p:sp>
        <p:nvSpPr>
          <p:cNvPr id="3" name="Content Placeholder 2">
            <a:extLst>
              <a:ext uri="{FF2B5EF4-FFF2-40B4-BE49-F238E27FC236}">
                <a16:creationId xmlns:a16="http://schemas.microsoft.com/office/drawing/2014/main" id="{56740AA0-EF61-4815-A1B1-ECB9B36D47A4}"/>
              </a:ext>
            </a:extLst>
          </p:cNvPr>
          <p:cNvSpPr>
            <a:spLocks noGrp="1"/>
          </p:cNvSpPr>
          <p:nvPr>
            <p:ph idx="1"/>
          </p:nvPr>
        </p:nvSpPr>
        <p:spPr/>
        <p:txBody>
          <a:bodyPr numCol="1" anchor="t"/>
          <a:lstStyle/>
          <a:p>
            <a:r>
              <a:rPr lang="en-US" b="1"/>
              <a:t>Hit</a:t>
            </a:r>
            <a:r>
              <a:rPr lang="en-US"/>
              <a:t>: Cosmic Ray crossing both sensors’ pixel arrays with a magnitude greater than the background noise</a:t>
            </a:r>
          </a:p>
          <a:p>
            <a:r>
              <a:rPr lang="en-US" b="1"/>
              <a:t>Interaction</a:t>
            </a:r>
            <a:r>
              <a:rPr lang="en-US"/>
              <a:t>: Cosmic Ray crossing only one sensor’s pixel array with a magnitude greater than the background noise</a:t>
            </a:r>
          </a:p>
          <a:p>
            <a:r>
              <a:rPr lang="en-US" b="1"/>
              <a:t>Sensor Capture Time</a:t>
            </a:r>
            <a:r>
              <a:rPr lang="en-US"/>
              <a:t>: Exposure time length between sensor activation and deactivation</a:t>
            </a:r>
          </a:p>
          <a:p>
            <a:r>
              <a:rPr lang="en-US" b="1"/>
              <a:t>Magnitude</a:t>
            </a:r>
            <a:r>
              <a:rPr lang="en-US"/>
              <a:t>: Pixel Intensity Value</a:t>
            </a: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fld id="{FC570E26-FC15-4AA8-90CC-DE4D2ACF0111}" type="slidenum">
              <a:rPr lang="en-US" smtClean="0"/>
              <a:pPr/>
              <a:t>14</a:t>
            </a:fld>
            <a:endParaRPr lang="en-US"/>
          </a:p>
        </p:txBody>
      </p:sp>
    </p:spTree>
    <p:extLst>
      <p:ext uri="{BB962C8B-B14F-4D97-AF65-F5344CB8AC3E}">
        <p14:creationId xmlns:p14="http://schemas.microsoft.com/office/powerpoint/2010/main" val="2741296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B80F7-D006-48E9-9F75-8FC6CD313606}"/>
              </a:ext>
            </a:extLst>
          </p:cNvPr>
          <p:cNvSpPr>
            <a:spLocks noGrp="1"/>
          </p:cNvSpPr>
          <p:nvPr>
            <p:ph type="title"/>
          </p:nvPr>
        </p:nvSpPr>
        <p:spPr>
          <a:xfrm>
            <a:off x="451693" y="115887"/>
            <a:ext cx="10964199" cy="754446"/>
          </a:xfrm>
          <a:prstGeom prst="rect">
            <a:avLst/>
          </a:prstGeom>
        </p:spPr>
        <p:txBody>
          <a:bodyPr/>
          <a:lstStyle/>
          <a:p>
            <a:r>
              <a:rPr lang="en-US"/>
              <a:t>CRP – Detecting Cosmic Rays</a:t>
            </a:r>
          </a:p>
        </p:txBody>
      </p:sp>
      <p:sp>
        <p:nvSpPr>
          <p:cNvPr id="5" name="Slide Number Placeholder 4"/>
          <p:cNvSpPr>
            <a:spLocks noGrp="1"/>
          </p:cNvSpPr>
          <p:nvPr>
            <p:ph type="sldNum" sz="quarter" idx="4"/>
          </p:nvPr>
        </p:nvSpPr>
        <p:spPr/>
        <p:txBody>
          <a:bodyPr/>
          <a:lstStyle/>
          <a:p>
            <a:fld id="{FC570E26-FC15-4AA8-90CC-DE4D2ACF0111}" type="slidenum">
              <a:rPr lang="en-US" smtClean="0"/>
              <a:pPr/>
              <a:t>15</a:t>
            </a:fld>
            <a:endParaRPr lang="en-US"/>
          </a:p>
        </p:txBody>
      </p:sp>
      <p:sp>
        <p:nvSpPr>
          <p:cNvPr id="16" name="Content Placeholder 2">
            <a:extLst>
              <a:ext uri="{FF2B5EF4-FFF2-40B4-BE49-F238E27FC236}">
                <a16:creationId xmlns:a16="http://schemas.microsoft.com/office/drawing/2014/main" id="{1B0FFF48-20E6-4996-8EAA-27102EDA0F69}"/>
              </a:ext>
            </a:extLst>
          </p:cNvPr>
          <p:cNvSpPr>
            <a:spLocks noGrp="1"/>
          </p:cNvSpPr>
          <p:nvPr>
            <p:ph idx="1"/>
          </p:nvPr>
        </p:nvSpPr>
        <p:spPr>
          <a:xfrm>
            <a:off x="451692" y="1123722"/>
            <a:ext cx="11325339" cy="4908783"/>
          </a:xfrm>
        </p:spPr>
        <p:txBody>
          <a:bodyPr anchor="t"/>
          <a:lstStyle/>
          <a:p>
            <a:pPr marL="0" indent="0">
              <a:buNone/>
            </a:pPr>
            <a:r>
              <a:rPr lang="en-US" sz="1600">
                <a:latin typeface="Century Gothic"/>
              </a:rPr>
              <a:t> </a:t>
            </a:r>
          </a:p>
        </p:txBody>
      </p:sp>
      <p:sp>
        <p:nvSpPr>
          <p:cNvPr id="18" name="Content Placeholder 2">
            <a:extLst>
              <a:ext uri="{FF2B5EF4-FFF2-40B4-BE49-F238E27FC236}">
                <a16:creationId xmlns:a16="http://schemas.microsoft.com/office/drawing/2014/main" id="{1B0FFF48-20E6-4996-8EAA-27102EDA0F69}"/>
              </a:ext>
            </a:extLst>
          </p:cNvPr>
          <p:cNvSpPr txBox="1">
            <a:spLocks/>
          </p:cNvSpPr>
          <p:nvPr/>
        </p:nvSpPr>
        <p:spPr>
          <a:xfrm>
            <a:off x="451691" y="1096131"/>
            <a:ext cx="11325339" cy="4908783"/>
          </a:xfrm>
          <a:prstGeom prst="rect">
            <a:avLst/>
          </a:prstGeom>
        </p:spPr>
        <p:txBody>
          <a:bodyPr anchor="t"/>
          <a:lstStyle>
            <a:lvl1pPr marL="228594" marR="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2800" kern="1200">
                <a:solidFill>
                  <a:schemeClr val="tx1"/>
                </a:solidFill>
                <a:latin typeface="+mn-lt"/>
                <a:ea typeface="+mn-ea"/>
                <a:cs typeface="Arial"/>
              </a:defRPr>
            </a:lvl1pPr>
            <a:lvl2pPr marL="685783"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2000" kern="1200" baseline="0">
                <a:solidFill>
                  <a:schemeClr val="tx1"/>
                </a:solidFill>
                <a:latin typeface="Arial"/>
                <a:ea typeface="+mn-ea"/>
                <a:cs typeface="Arial"/>
              </a:defRPr>
            </a:lvl2pPr>
            <a:lvl3pPr marL="914377" marR="0" indent="0" algn="l" defTabSz="914377" rtl="0" eaLnBrk="1" fontAlgn="auto" latinLnBrk="0" hangingPunct="1">
              <a:lnSpc>
                <a:spcPct val="90000"/>
              </a:lnSpc>
              <a:spcBef>
                <a:spcPts val="500"/>
              </a:spcBef>
              <a:spcAft>
                <a:spcPts val="0"/>
              </a:spcAft>
              <a:buClrTx/>
              <a:buSzTx/>
              <a:buFont typeface="Arial" panose="020B0604020202020204" pitchFamily="34" charset="0"/>
              <a:buNone/>
              <a:tabLst/>
              <a:defRPr sz="1800" kern="1200">
                <a:solidFill>
                  <a:schemeClr val="tx1"/>
                </a:solidFill>
                <a:latin typeface="Arial"/>
                <a:ea typeface="+mn-ea"/>
                <a:cs typeface="Arial"/>
              </a:defRPr>
            </a:lvl3pPr>
            <a:lvl4pPr marL="1600160"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solidFill>
                <a:latin typeface="Arial"/>
                <a:ea typeface="+mn-ea"/>
                <a:cs typeface="Arial"/>
              </a:defRPr>
            </a:lvl4pPr>
            <a:lvl5pPr marL="2057349"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7965" indent="-227965"/>
            <a:r>
              <a:rPr lang="en-US" sz="2400"/>
              <a:t>Cloud chambers</a:t>
            </a:r>
          </a:p>
          <a:p>
            <a:pPr marL="685165" lvl="1" indent="-227965"/>
            <a:r>
              <a:rPr lang="en-US" sz="1600">
                <a:latin typeface="Century Gothic"/>
              </a:rPr>
              <a:t>Ground based</a:t>
            </a:r>
          </a:p>
          <a:p>
            <a:pPr marL="685165" lvl="1" indent="-227965"/>
            <a:r>
              <a:rPr lang="en-US" sz="1600">
                <a:latin typeface="Century Gothic"/>
              </a:rPr>
              <a:t>More for demonstrations</a:t>
            </a:r>
          </a:p>
          <a:p>
            <a:pPr marL="227965" indent="-227965"/>
            <a:r>
              <a:rPr lang="en-US" sz="2400"/>
              <a:t>Geiger counters</a:t>
            </a:r>
          </a:p>
          <a:p>
            <a:pPr marL="685165" lvl="1" indent="-227965"/>
            <a:r>
              <a:rPr lang="en-US" sz="1600">
                <a:latin typeface="Century Gothic"/>
              </a:rPr>
              <a:t>Insufficient data (only flux, no magnitude or direction)</a:t>
            </a:r>
          </a:p>
          <a:p>
            <a:pPr marL="227965" indent="-227965"/>
            <a:r>
              <a:rPr lang="en-US" sz="2400"/>
              <a:t>Scintillator Detectors</a:t>
            </a:r>
          </a:p>
          <a:p>
            <a:pPr marL="685165" lvl="1" indent="-227965"/>
            <a:r>
              <a:rPr lang="en-US" sz="1600">
                <a:latin typeface="Century Gothic"/>
              </a:rPr>
              <a:t>Good for magnitude, but not as much for direction</a:t>
            </a:r>
          </a:p>
          <a:p>
            <a:pPr marL="685165" lvl="1" indent="-227965"/>
            <a:r>
              <a:rPr lang="en-US" sz="1600">
                <a:latin typeface="Century Gothic"/>
              </a:rPr>
              <a:t>Harder to interface with</a:t>
            </a:r>
          </a:p>
          <a:p>
            <a:pPr marL="227965" indent="-227965"/>
            <a:r>
              <a:rPr lang="en-US" sz="2400"/>
              <a:t>CCD chips</a:t>
            </a:r>
          </a:p>
          <a:p>
            <a:pPr marL="685165" lvl="1" indent="-227965"/>
            <a:r>
              <a:rPr lang="en-US" sz="1600">
                <a:latin typeface="Century Gothic"/>
              </a:rPr>
              <a:t>Generally more expensive</a:t>
            </a:r>
            <a:endParaRPr lang="en-US" sz="1400">
              <a:latin typeface="Century Gothic"/>
            </a:endParaRPr>
          </a:p>
          <a:p>
            <a:pPr marL="227965" indent="-227965"/>
            <a:r>
              <a:rPr lang="en-US" sz="2400"/>
              <a:t>CMOS chips</a:t>
            </a:r>
            <a:endParaRPr lang="en-US" sz="1600"/>
          </a:p>
          <a:p>
            <a:pPr marL="685165" lvl="1" indent="-227965"/>
            <a:r>
              <a:rPr lang="en-US" sz="1600">
                <a:latin typeface="Century Gothic"/>
              </a:rPr>
              <a:t>Determine cosmic ray characteristics through image processing of the pixels</a:t>
            </a:r>
          </a:p>
          <a:p>
            <a:pPr marL="685165" lvl="1" indent="-227965"/>
            <a:r>
              <a:rPr lang="en-US" sz="1600">
                <a:latin typeface="Century Gothic"/>
              </a:rPr>
              <a:t>Chosen design method</a:t>
            </a:r>
          </a:p>
        </p:txBody>
      </p:sp>
      <p:pic>
        <p:nvPicPr>
          <p:cNvPr id="3" name="Picture 2">
            <a:extLst>
              <a:ext uri="{FF2B5EF4-FFF2-40B4-BE49-F238E27FC236}">
                <a16:creationId xmlns:a16="http://schemas.microsoft.com/office/drawing/2014/main" id="{63C2E899-8480-45B9-989B-435980092A04}"/>
              </a:ext>
            </a:extLst>
          </p:cNvPr>
          <p:cNvPicPr>
            <a:picLocks noChangeAspect="1"/>
          </p:cNvPicPr>
          <p:nvPr/>
        </p:nvPicPr>
        <p:blipFill>
          <a:blip r:embed="rId3"/>
          <a:stretch>
            <a:fillRect/>
          </a:stretch>
        </p:blipFill>
        <p:spPr>
          <a:xfrm>
            <a:off x="6842629" y="984037"/>
            <a:ext cx="4859294" cy="3239530"/>
          </a:xfrm>
          <a:prstGeom prst="rect">
            <a:avLst/>
          </a:prstGeom>
        </p:spPr>
      </p:pic>
      <p:sp>
        <p:nvSpPr>
          <p:cNvPr id="4" name="TextBox 3">
            <a:extLst>
              <a:ext uri="{FF2B5EF4-FFF2-40B4-BE49-F238E27FC236}">
                <a16:creationId xmlns:a16="http://schemas.microsoft.com/office/drawing/2014/main" id="{C7574B30-4541-4A48-844D-34A537D7C64A}"/>
              </a:ext>
            </a:extLst>
          </p:cNvPr>
          <p:cNvSpPr txBox="1"/>
          <p:nvPr/>
        </p:nvSpPr>
        <p:spPr>
          <a:xfrm>
            <a:off x="4430040" y="6148594"/>
            <a:ext cx="7226409" cy="261610"/>
          </a:xfrm>
          <a:prstGeom prst="rect">
            <a:avLst/>
          </a:prstGeom>
          <a:noFill/>
        </p:spPr>
        <p:txBody>
          <a:bodyPr wrap="square" rtlCol="0" anchor="t">
            <a:spAutoFit/>
          </a:bodyPr>
          <a:lstStyle/>
          <a:p>
            <a:r>
              <a:rPr lang="en-US" sz="1100">
                <a:solidFill>
                  <a:schemeClr val="bg2">
                    <a:lumMod val="90000"/>
                  </a:schemeClr>
                </a:solidFill>
              </a:rPr>
              <a:t>(https://www.cloudynights.com/articles/cat/articles/capturing-cosmic-rays-with-a-digital-camera-r3046)</a:t>
            </a:r>
          </a:p>
        </p:txBody>
      </p:sp>
      <p:sp>
        <p:nvSpPr>
          <p:cNvPr id="6" name="TextBox 5">
            <a:extLst>
              <a:ext uri="{FF2B5EF4-FFF2-40B4-BE49-F238E27FC236}">
                <a16:creationId xmlns:a16="http://schemas.microsoft.com/office/drawing/2014/main" id="{B271053B-4F71-435C-861D-0C6312ADCAF1}"/>
              </a:ext>
            </a:extLst>
          </p:cNvPr>
          <p:cNvSpPr txBox="1"/>
          <p:nvPr/>
        </p:nvSpPr>
        <p:spPr>
          <a:xfrm>
            <a:off x="7314181" y="4226061"/>
            <a:ext cx="392307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Fig CRP-2: Cosmic Ray Detection</a:t>
            </a:r>
          </a:p>
        </p:txBody>
      </p:sp>
    </p:spTree>
    <p:extLst>
      <p:ext uri="{BB962C8B-B14F-4D97-AF65-F5344CB8AC3E}">
        <p14:creationId xmlns:p14="http://schemas.microsoft.com/office/powerpoint/2010/main" val="3024427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B80F7-D006-48E9-9F75-8FC6CD313606}"/>
              </a:ext>
            </a:extLst>
          </p:cNvPr>
          <p:cNvSpPr>
            <a:spLocks noGrp="1"/>
          </p:cNvSpPr>
          <p:nvPr>
            <p:ph type="title"/>
          </p:nvPr>
        </p:nvSpPr>
        <p:spPr>
          <a:xfrm>
            <a:off x="451693" y="115887"/>
            <a:ext cx="10964199" cy="754446"/>
          </a:xfrm>
          <a:prstGeom prst="rect">
            <a:avLst/>
          </a:prstGeom>
        </p:spPr>
        <p:txBody>
          <a:bodyPr/>
          <a:lstStyle/>
          <a:p>
            <a:r>
              <a:rPr lang="en-US"/>
              <a:t>CRP – Hardware Selection </a:t>
            </a:r>
          </a:p>
        </p:txBody>
      </p:sp>
      <p:sp>
        <p:nvSpPr>
          <p:cNvPr id="3" name="Content Placeholder 2">
            <a:extLst>
              <a:ext uri="{FF2B5EF4-FFF2-40B4-BE49-F238E27FC236}">
                <a16:creationId xmlns:a16="http://schemas.microsoft.com/office/drawing/2014/main" id="{56740AA0-EF61-4815-A1B1-ECB9B36D47A4}"/>
              </a:ext>
            </a:extLst>
          </p:cNvPr>
          <p:cNvSpPr>
            <a:spLocks noGrp="1"/>
          </p:cNvSpPr>
          <p:nvPr>
            <p:ph idx="1"/>
          </p:nvPr>
        </p:nvSpPr>
        <p:spPr>
          <a:xfrm>
            <a:off x="451692" y="1123722"/>
            <a:ext cx="11325339" cy="4908783"/>
          </a:xfrm>
        </p:spPr>
        <p:txBody>
          <a:bodyPr numCol="1" anchor="t"/>
          <a:lstStyle/>
          <a:p>
            <a:pPr marL="227965" indent="-227965"/>
            <a:r>
              <a:rPr lang="en-US"/>
              <a:t>Arducam 14Mp CMOS (MT9F002)</a:t>
            </a:r>
          </a:p>
          <a:p>
            <a:pPr marL="685165" lvl="1" indent="-227965"/>
            <a:r>
              <a:rPr lang="en-US">
                <a:latin typeface="Century Gothic"/>
                <a:cs typeface="Arial" panose="020B0604020202020204" pitchFamily="34" charset="0"/>
              </a:rPr>
              <a:t>Mass: ~30 g</a:t>
            </a:r>
          </a:p>
          <a:p>
            <a:pPr marL="685165" lvl="1" indent="-227965"/>
            <a:r>
              <a:rPr lang="en-US">
                <a:latin typeface="Century Gothic"/>
                <a:cs typeface="Arial" panose="020B0604020202020204" pitchFamily="34" charset="0"/>
              </a:rPr>
              <a:t>Max Power: 0.443 W</a:t>
            </a:r>
          </a:p>
          <a:p>
            <a:pPr marL="685165" lvl="1" indent="-227965"/>
            <a:r>
              <a:rPr lang="en-US">
                <a:latin typeface="Century Gothic"/>
                <a:cs typeface="Arial" panose="020B0604020202020204" pitchFamily="34" charset="0"/>
              </a:rPr>
              <a:t>Dimensions: 4.0 cm x 4.0 cm x 0.45 cm (x,y,z)</a:t>
            </a:r>
          </a:p>
          <a:p>
            <a:pPr marL="685165" lvl="1" indent="-227965"/>
            <a:r>
              <a:rPr lang="en-US">
                <a:latin typeface="Century Gothic"/>
                <a:cs typeface="Arial" panose="020B0604020202020204" pitchFamily="34" charset="0"/>
              </a:rPr>
              <a:t>Pixel Size: 1.4 µm x 1.4 µm (x,y)</a:t>
            </a:r>
          </a:p>
          <a:p>
            <a:pPr marL="685165" lvl="1" indent="-227965"/>
            <a:r>
              <a:rPr lang="en-US">
                <a:latin typeface="Century Gothic"/>
                <a:cs typeface="Arial" panose="020B0604020202020204" pitchFamily="34" charset="0"/>
              </a:rPr>
              <a:t>Operational Temperature Range: -30°C to 70°C</a:t>
            </a:r>
          </a:p>
          <a:p>
            <a:pPr marL="685165" lvl="1" indent="-227965"/>
            <a:r>
              <a:rPr lang="en-US">
                <a:latin typeface="Century Gothic"/>
                <a:cs typeface="Arial" panose="020B0604020202020204" pitchFamily="34" charset="0"/>
              </a:rPr>
              <a:t>Easy to Interface</a:t>
            </a:r>
          </a:p>
          <a:p>
            <a:pPr marL="685165" lvl="1" indent="-227965"/>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fld id="{FC570E26-FC15-4AA8-90CC-DE4D2ACF0111}" type="slidenum">
              <a:rPr lang="en-US" smtClean="0"/>
              <a:pPr/>
              <a:t>16</a:t>
            </a:fld>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2142" t="11273" r="11132" b="12364"/>
          <a:stretch/>
        </p:blipFill>
        <p:spPr>
          <a:xfrm>
            <a:off x="7489008" y="1391221"/>
            <a:ext cx="3926884" cy="3908272"/>
          </a:xfrm>
          <a:prstGeom prst="rect">
            <a:avLst/>
          </a:prstGeom>
        </p:spPr>
      </p:pic>
      <p:sp>
        <p:nvSpPr>
          <p:cNvPr id="6" name="TextBox 5"/>
          <p:cNvSpPr txBox="1"/>
          <p:nvPr/>
        </p:nvSpPr>
        <p:spPr>
          <a:xfrm>
            <a:off x="5136254" y="6159816"/>
            <a:ext cx="6604487" cy="261610"/>
          </a:xfrm>
          <a:prstGeom prst="rect">
            <a:avLst/>
          </a:prstGeom>
          <a:noFill/>
        </p:spPr>
        <p:txBody>
          <a:bodyPr wrap="square" rtlCol="0" anchor="t">
            <a:spAutoFit/>
          </a:bodyPr>
          <a:lstStyle/>
          <a:p>
            <a:r>
              <a:rPr lang="en-US" sz="1100">
                <a:solidFill>
                  <a:schemeClr val="bg2">
                    <a:lumMod val="90000"/>
                  </a:schemeClr>
                </a:solidFill>
              </a:rPr>
              <a:t>(http://www.arducam.com/products/camera-breakout-board/14mp-mt9f002/mt9f002-m12/)</a:t>
            </a:r>
          </a:p>
        </p:txBody>
      </p:sp>
      <p:sp>
        <p:nvSpPr>
          <p:cNvPr id="9" name="TextBox 8">
            <a:extLst>
              <a:ext uri="{FF2B5EF4-FFF2-40B4-BE49-F238E27FC236}">
                <a16:creationId xmlns:a16="http://schemas.microsoft.com/office/drawing/2014/main" id="{CDABE4E0-4B2C-4A5D-88CE-33A6581ABB39}"/>
              </a:ext>
            </a:extLst>
          </p:cNvPr>
          <p:cNvSpPr txBox="1"/>
          <p:nvPr/>
        </p:nvSpPr>
        <p:spPr>
          <a:xfrm>
            <a:off x="7498535" y="5295319"/>
            <a:ext cx="392307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Fig CRP-5: </a:t>
            </a:r>
            <a:r>
              <a:rPr lang="en-US" err="1"/>
              <a:t>Arducam</a:t>
            </a:r>
          </a:p>
        </p:txBody>
      </p:sp>
    </p:spTree>
    <p:extLst>
      <p:ext uri="{BB962C8B-B14F-4D97-AF65-F5344CB8AC3E}">
        <p14:creationId xmlns:p14="http://schemas.microsoft.com/office/powerpoint/2010/main" val="924779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693" y="115887"/>
            <a:ext cx="10964199" cy="754446"/>
          </a:xfrm>
          <a:prstGeom prst="rect">
            <a:avLst/>
          </a:prstGeom>
        </p:spPr>
        <p:txBody>
          <a:bodyPr/>
          <a:lstStyle/>
          <a:p>
            <a:r>
              <a:rPr lang="en-US"/>
              <a:t>CRP – Direction Image Processing</a:t>
            </a:r>
          </a:p>
        </p:txBody>
      </p:sp>
      <p:sp>
        <p:nvSpPr>
          <p:cNvPr id="4" name="Slide Number Placeholder 3"/>
          <p:cNvSpPr>
            <a:spLocks noGrp="1"/>
          </p:cNvSpPr>
          <p:nvPr>
            <p:ph type="sldNum" sz="quarter" idx="4"/>
          </p:nvPr>
        </p:nvSpPr>
        <p:spPr/>
        <p:txBody>
          <a:bodyPr/>
          <a:lstStyle/>
          <a:p>
            <a:fld id="{FC570E26-FC15-4AA8-90CC-DE4D2ACF0111}" type="slidenum">
              <a:rPr lang="en-US" smtClean="0"/>
              <a:pPr/>
              <a:t>17</a:t>
            </a:fld>
            <a:endParaRPr lang="en-US"/>
          </a:p>
        </p:txBody>
      </p:sp>
      <p:pic>
        <p:nvPicPr>
          <p:cNvPr id="7" name="Content Placeholder 6">
            <a:extLst>
              <a:ext uri="{FF2B5EF4-FFF2-40B4-BE49-F238E27FC236}">
                <a16:creationId xmlns:a16="http://schemas.microsoft.com/office/drawing/2014/main" id="{6EE358C9-9870-4E09-99BE-12A75A958F7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606" t="62297" r="2128" b="2681"/>
          <a:stretch/>
        </p:blipFill>
        <p:spPr>
          <a:xfrm>
            <a:off x="136101" y="1959864"/>
            <a:ext cx="11919798" cy="2938272"/>
          </a:xfrm>
        </p:spPr>
      </p:pic>
      <p:sp>
        <p:nvSpPr>
          <p:cNvPr id="3" name="TextBox 2">
            <a:extLst>
              <a:ext uri="{FF2B5EF4-FFF2-40B4-BE49-F238E27FC236}">
                <a16:creationId xmlns:a16="http://schemas.microsoft.com/office/drawing/2014/main" id="{40345A27-4CA0-4CF5-AC0F-FF6A506FE4A8}"/>
              </a:ext>
            </a:extLst>
          </p:cNvPr>
          <p:cNvSpPr txBox="1"/>
          <p:nvPr/>
        </p:nvSpPr>
        <p:spPr>
          <a:xfrm>
            <a:off x="2865085" y="6167933"/>
            <a:ext cx="6467164"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2">
                    <a:lumMod val="90000"/>
                  </a:schemeClr>
                </a:solidFill>
              </a:rPr>
              <a:t>Fig CRP-13: Direction Image Processing Block Diagram</a:t>
            </a:r>
          </a:p>
        </p:txBody>
      </p:sp>
    </p:spTree>
    <p:extLst>
      <p:ext uri="{BB962C8B-B14F-4D97-AF65-F5344CB8AC3E}">
        <p14:creationId xmlns:p14="http://schemas.microsoft.com/office/powerpoint/2010/main" val="3487550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693" y="115887"/>
            <a:ext cx="10964199" cy="754446"/>
          </a:xfrm>
          <a:prstGeom prst="rect">
            <a:avLst/>
          </a:prstGeom>
        </p:spPr>
        <p:txBody>
          <a:bodyPr/>
          <a:lstStyle/>
          <a:p>
            <a:r>
              <a:rPr lang="en-US"/>
              <a:t>CRP – Magnitude Image Processing</a:t>
            </a:r>
          </a:p>
        </p:txBody>
      </p:sp>
      <p:pic>
        <p:nvPicPr>
          <p:cNvPr id="6" name="Content Placeholder 5">
            <a:extLst>
              <a:ext uri="{FF2B5EF4-FFF2-40B4-BE49-F238E27FC236}">
                <a16:creationId xmlns:a16="http://schemas.microsoft.com/office/drawing/2014/main" id="{42EF5F59-E913-4A27-B6F3-F2B9E84B1C1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179" t="3273" r="2615" b="48857"/>
          <a:stretch/>
        </p:blipFill>
        <p:spPr>
          <a:xfrm>
            <a:off x="237744" y="1658112"/>
            <a:ext cx="11716512" cy="3950208"/>
          </a:xfrm>
        </p:spPr>
      </p:pic>
      <p:sp>
        <p:nvSpPr>
          <p:cNvPr id="4" name="Slide Number Placeholder 3"/>
          <p:cNvSpPr>
            <a:spLocks noGrp="1"/>
          </p:cNvSpPr>
          <p:nvPr>
            <p:ph type="sldNum" sz="quarter" idx="4"/>
          </p:nvPr>
        </p:nvSpPr>
        <p:spPr/>
        <p:txBody>
          <a:bodyPr/>
          <a:lstStyle/>
          <a:p>
            <a:fld id="{FC570E26-FC15-4AA8-90CC-DE4D2ACF0111}" type="slidenum">
              <a:rPr lang="en-US" smtClean="0"/>
              <a:pPr/>
              <a:t>18</a:t>
            </a:fld>
            <a:endParaRPr lang="en-US"/>
          </a:p>
        </p:txBody>
      </p:sp>
      <p:sp>
        <p:nvSpPr>
          <p:cNvPr id="3" name="TextBox 2">
            <a:extLst>
              <a:ext uri="{FF2B5EF4-FFF2-40B4-BE49-F238E27FC236}">
                <a16:creationId xmlns:a16="http://schemas.microsoft.com/office/drawing/2014/main" id="{6E91E200-C6FD-4B6D-B649-842172E47705}"/>
              </a:ext>
            </a:extLst>
          </p:cNvPr>
          <p:cNvSpPr txBox="1"/>
          <p:nvPr/>
        </p:nvSpPr>
        <p:spPr>
          <a:xfrm>
            <a:off x="2865085" y="6167933"/>
            <a:ext cx="6467164"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2">
                    <a:lumMod val="90000"/>
                  </a:schemeClr>
                </a:solidFill>
              </a:rPr>
              <a:t>Fig CRP-14: Magnitude Image Processing Block Diagram</a:t>
            </a:r>
          </a:p>
        </p:txBody>
      </p:sp>
    </p:spTree>
    <p:extLst>
      <p:ext uri="{BB962C8B-B14F-4D97-AF65-F5344CB8AC3E}">
        <p14:creationId xmlns:p14="http://schemas.microsoft.com/office/powerpoint/2010/main" val="3856898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B80F7-D006-48E9-9F75-8FC6CD313606}"/>
              </a:ext>
            </a:extLst>
          </p:cNvPr>
          <p:cNvSpPr>
            <a:spLocks noGrp="1"/>
          </p:cNvSpPr>
          <p:nvPr>
            <p:ph type="title"/>
          </p:nvPr>
        </p:nvSpPr>
        <p:spPr>
          <a:xfrm>
            <a:off x="451693" y="115887"/>
            <a:ext cx="10964199" cy="754446"/>
          </a:xfrm>
          <a:prstGeom prst="rect">
            <a:avLst/>
          </a:prstGeom>
        </p:spPr>
        <p:txBody>
          <a:bodyPr/>
          <a:lstStyle/>
          <a:p>
            <a:r>
              <a:rPr lang="en-US"/>
              <a:t>CRP – Testing Hardware</a:t>
            </a:r>
          </a:p>
        </p:txBody>
      </p:sp>
      <p:sp>
        <p:nvSpPr>
          <p:cNvPr id="3" name="Content Placeholder 2">
            <a:extLst>
              <a:ext uri="{FF2B5EF4-FFF2-40B4-BE49-F238E27FC236}">
                <a16:creationId xmlns:a16="http://schemas.microsoft.com/office/drawing/2014/main" id="{56740AA0-EF61-4815-A1B1-ECB9B36D47A4}"/>
              </a:ext>
            </a:extLst>
          </p:cNvPr>
          <p:cNvSpPr>
            <a:spLocks noGrp="1"/>
          </p:cNvSpPr>
          <p:nvPr>
            <p:ph idx="1"/>
          </p:nvPr>
        </p:nvSpPr>
        <p:spPr>
          <a:xfrm>
            <a:off x="451692" y="1123722"/>
            <a:ext cx="11325339" cy="4908783"/>
          </a:xfrm>
        </p:spPr>
        <p:txBody>
          <a:bodyPr numCol="1" anchor="t"/>
          <a:lstStyle/>
          <a:p>
            <a:pPr marL="227965" indent="-227965"/>
            <a:r>
              <a:rPr lang="en-US"/>
              <a:t>Raspberry Pi Camera Module (PiCAM)</a:t>
            </a:r>
          </a:p>
          <a:p>
            <a:pPr marL="685165" lvl="1" indent="-227965"/>
            <a:r>
              <a:rPr lang="en-US">
                <a:latin typeface="+mn-lt"/>
                <a:cs typeface="Arial" panose="020B0604020202020204" pitchFamily="34" charset="0"/>
              </a:rPr>
              <a:t>Mass: ~3 g</a:t>
            </a:r>
          </a:p>
          <a:p>
            <a:pPr marL="685165" lvl="1" indent="-227965"/>
            <a:r>
              <a:rPr lang="en-US">
                <a:latin typeface="+mn-lt"/>
                <a:cs typeface="Arial" panose="020B0604020202020204" pitchFamily="34" charset="0"/>
              </a:rPr>
              <a:t>Dimensions: 2.5 cm x 2.4 cm x 0.9 cm (x,y,z)</a:t>
            </a:r>
          </a:p>
          <a:p>
            <a:pPr marL="685165" lvl="1" indent="-227965"/>
            <a:r>
              <a:rPr lang="en-US">
                <a:latin typeface="+mn-lt"/>
                <a:cs typeface="Arial" panose="020B0604020202020204" pitchFamily="34" charset="0"/>
              </a:rPr>
              <a:t>Pixel Size: 1.4 µm x 1.4 µm (x,y)</a:t>
            </a:r>
          </a:p>
          <a:p>
            <a:pPr marL="685165" lvl="1" indent="-227965"/>
            <a:r>
              <a:rPr lang="en-US">
                <a:latin typeface="+mn-lt"/>
                <a:cs typeface="Arial" panose="020B0604020202020204" pitchFamily="34" charset="0"/>
              </a:rPr>
              <a:t>Resolution: 8 Megapixels</a:t>
            </a:r>
          </a:p>
        </p:txBody>
      </p:sp>
      <p:sp>
        <p:nvSpPr>
          <p:cNvPr id="4" name="Slide Number Placeholder 3"/>
          <p:cNvSpPr>
            <a:spLocks noGrp="1"/>
          </p:cNvSpPr>
          <p:nvPr>
            <p:ph type="sldNum" sz="quarter" idx="4"/>
          </p:nvPr>
        </p:nvSpPr>
        <p:spPr/>
        <p:txBody>
          <a:bodyPr/>
          <a:lstStyle/>
          <a:p>
            <a:fld id="{FC570E26-FC15-4AA8-90CC-DE4D2ACF0111}" type="slidenum">
              <a:rPr lang="en-US" smtClean="0"/>
              <a:pPr/>
              <a:t>19</a:t>
            </a:fld>
            <a:endParaRPr lang="en-US"/>
          </a:p>
        </p:txBody>
      </p:sp>
      <p:sp>
        <p:nvSpPr>
          <p:cNvPr id="6" name="TextBox 5"/>
          <p:cNvSpPr txBox="1"/>
          <p:nvPr/>
        </p:nvSpPr>
        <p:spPr>
          <a:xfrm>
            <a:off x="5646230" y="6160524"/>
            <a:ext cx="5666324" cy="261610"/>
          </a:xfrm>
          <a:prstGeom prst="rect">
            <a:avLst/>
          </a:prstGeom>
          <a:noFill/>
        </p:spPr>
        <p:txBody>
          <a:bodyPr wrap="square" rtlCol="0" anchor="t">
            <a:spAutoFit/>
          </a:bodyPr>
          <a:lstStyle/>
          <a:p>
            <a:r>
              <a:rPr lang="en-US" sz="1100">
                <a:solidFill>
                  <a:schemeClr val="bg2">
                    <a:lumMod val="90000"/>
                  </a:schemeClr>
                </a:solidFill>
              </a:rPr>
              <a:t>(https://uk.pi-supply.com/products/raspberry-pi-camera-board-v1-3-5mp-1080p)</a:t>
            </a:r>
          </a:p>
        </p:txBody>
      </p:sp>
      <p:pic>
        <p:nvPicPr>
          <p:cNvPr id="3074" name="Picture 2" descr="Image result for Picam data sheet">
            <a:extLst>
              <a:ext uri="{FF2B5EF4-FFF2-40B4-BE49-F238E27FC236}">
                <a16:creationId xmlns:a16="http://schemas.microsoft.com/office/drawing/2014/main" id="{EF8BBE50-BA40-443B-9F49-C91D54DD2C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4155" y="1581150"/>
            <a:ext cx="3695700" cy="36957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E6A3462-C545-4414-AEAE-160E32DD66E4}"/>
              </a:ext>
            </a:extLst>
          </p:cNvPr>
          <p:cNvSpPr txBox="1"/>
          <p:nvPr/>
        </p:nvSpPr>
        <p:spPr>
          <a:xfrm>
            <a:off x="7387922" y="5270738"/>
            <a:ext cx="392307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Fig CRP-15: Raspberry Pi Camera</a:t>
            </a:r>
            <a:endParaRPr lang="en-US" err="1"/>
          </a:p>
        </p:txBody>
      </p:sp>
    </p:spTree>
    <p:extLst>
      <p:ext uri="{BB962C8B-B14F-4D97-AF65-F5344CB8AC3E}">
        <p14:creationId xmlns:p14="http://schemas.microsoft.com/office/powerpoint/2010/main" val="3216835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B80F7-D006-48E9-9F75-8FC6CD313606}"/>
              </a:ext>
            </a:extLst>
          </p:cNvPr>
          <p:cNvSpPr>
            <a:spLocks noGrp="1"/>
          </p:cNvSpPr>
          <p:nvPr>
            <p:ph type="title"/>
          </p:nvPr>
        </p:nvSpPr>
        <p:spPr>
          <a:xfrm>
            <a:off x="451693" y="115887"/>
            <a:ext cx="10964199" cy="754446"/>
          </a:xfrm>
          <a:prstGeom prst="rect">
            <a:avLst/>
          </a:prstGeom>
        </p:spPr>
        <p:txBody>
          <a:bodyPr/>
          <a:lstStyle/>
          <a:p>
            <a:r>
              <a:rPr lang="en-US" dirty="0"/>
              <a:t>Outline</a:t>
            </a:r>
          </a:p>
        </p:txBody>
      </p:sp>
      <p:sp>
        <p:nvSpPr>
          <p:cNvPr id="3" name="Content Placeholder 2">
            <a:extLst>
              <a:ext uri="{FF2B5EF4-FFF2-40B4-BE49-F238E27FC236}">
                <a16:creationId xmlns:a16="http://schemas.microsoft.com/office/drawing/2014/main" id="{1B0FFF48-20E6-4996-8EAA-27102EDA0F69}"/>
              </a:ext>
            </a:extLst>
          </p:cNvPr>
          <p:cNvSpPr>
            <a:spLocks noGrp="1"/>
          </p:cNvSpPr>
          <p:nvPr>
            <p:ph idx="1"/>
          </p:nvPr>
        </p:nvSpPr>
        <p:spPr/>
        <p:txBody>
          <a:bodyPr anchor="t"/>
          <a:lstStyle/>
          <a:p>
            <a:pPr marL="227965" indent="-227965"/>
            <a:r>
              <a:rPr lang="en-US" dirty="0"/>
              <a:t>Mission Overview</a:t>
            </a:r>
          </a:p>
          <a:p>
            <a:pPr marL="227965" indent="-227965"/>
            <a:r>
              <a:rPr lang="en-US" dirty="0"/>
              <a:t>Sensor Operation Logistics</a:t>
            </a:r>
          </a:p>
          <a:p>
            <a:pPr marL="227965" indent="-227965"/>
            <a:r>
              <a:rPr lang="en-US" dirty="0"/>
              <a:t>Preliminary Testing</a:t>
            </a:r>
          </a:p>
        </p:txBody>
      </p:sp>
      <p:sp>
        <p:nvSpPr>
          <p:cNvPr id="5" name="Slide Number Placeholder 4"/>
          <p:cNvSpPr>
            <a:spLocks noGrp="1"/>
          </p:cNvSpPr>
          <p:nvPr>
            <p:ph type="sldNum" sz="quarter" idx="4"/>
          </p:nvPr>
        </p:nvSpPr>
        <p:spPr/>
        <p:txBody>
          <a:bodyPr/>
          <a:lstStyle/>
          <a:p>
            <a:fld id="{FC570E26-FC15-4AA8-90CC-DE4D2ACF0111}" type="slidenum">
              <a:rPr lang="en-US" smtClean="0"/>
              <a:pPr/>
              <a:t>2</a:t>
            </a:fld>
            <a:endParaRPr lang="en-US"/>
          </a:p>
        </p:txBody>
      </p:sp>
    </p:spTree>
    <p:extLst>
      <p:ext uri="{BB962C8B-B14F-4D97-AF65-F5344CB8AC3E}">
        <p14:creationId xmlns:p14="http://schemas.microsoft.com/office/powerpoint/2010/main" val="2887185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B80F7-D006-48E9-9F75-8FC6CD313606}"/>
              </a:ext>
            </a:extLst>
          </p:cNvPr>
          <p:cNvSpPr>
            <a:spLocks noGrp="1"/>
          </p:cNvSpPr>
          <p:nvPr>
            <p:ph type="title"/>
          </p:nvPr>
        </p:nvSpPr>
        <p:spPr>
          <a:xfrm>
            <a:off x="451693" y="115887"/>
            <a:ext cx="10964199" cy="754446"/>
          </a:xfrm>
          <a:prstGeom prst="rect">
            <a:avLst/>
          </a:prstGeom>
        </p:spPr>
        <p:txBody>
          <a:bodyPr/>
          <a:lstStyle/>
          <a:p>
            <a:r>
              <a:rPr lang="en-US"/>
              <a:t>CRP – Testing Hardware</a:t>
            </a:r>
          </a:p>
        </p:txBody>
      </p:sp>
      <p:sp>
        <p:nvSpPr>
          <p:cNvPr id="3" name="Content Placeholder 2">
            <a:extLst>
              <a:ext uri="{FF2B5EF4-FFF2-40B4-BE49-F238E27FC236}">
                <a16:creationId xmlns:a16="http://schemas.microsoft.com/office/drawing/2014/main" id="{56740AA0-EF61-4815-A1B1-ECB9B36D47A4}"/>
              </a:ext>
            </a:extLst>
          </p:cNvPr>
          <p:cNvSpPr>
            <a:spLocks noGrp="1"/>
          </p:cNvSpPr>
          <p:nvPr>
            <p:ph idx="1"/>
          </p:nvPr>
        </p:nvSpPr>
        <p:spPr>
          <a:xfrm>
            <a:off x="451692" y="1123722"/>
            <a:ext cx="11325339" cy="4908783"/>
          </a:xfrm>
        </p:spPr>
        <p:txBody>
          <a:bodyPr numCol="1" anchor="t"/>
          <a:lstStyle/>
          <a:p>
            <a:pPr marL="227965" indent="-227965"/>
            <a:r>
              <a:rPr lang="en-US"/>
              <a:t>uCAM-III</a:t>
            </a:r>
          </a:p>
          <a:p>
            <a:pPr marL="685165" lvl="1" indent="-227965"/>
            <a:r>
              <a:rPr lang="en-US">
                <a:latin typeface="+mn-lt"/>
                <a:cs typeface="Arial" panose="020B0604020202020204" pitchFamily="34" charset="0"/>
              </a:rPr>
              <a:t>Mass: ~15 g</a:t>
            </a:r>
          </a:p>
          <a:p>
            <a:pPr marL="685165" lvl="1" indent="-227965"/>
            <a:r>
              <a:rPr lang="en-US">
                <a:latin typeface="+mn-lt"/>
                <a:cs typeface="Arial" panose="020B0604020202020204" pitchFamily="34" charset="0"/>
              </a:rPr>
              <a:t>Dimensions: 3.2 cm x 3.2 cm x 1.4 cm (x,y,z)</a:t>
            </a:r>
          </a:p>
          <a:p>
            <a:pPr marL="685165" lvl="1" indent="-227965"/>
            <a:r>
              <a:rPr lang="en-US">
                <a:latin typeface="+mn-lt"/>
                <a:cs typeface="Arial" panose="020B0604020202020204" pitchFamily="34" charset="0"/>
              </a:rPr>
              <a:t>Pixel Size: 5.55 µm x 5.55 µm (x,y)</a:t>
            </a:r>
          </a:p>
          <a:p>
            <a:pPr marL="685165" lvl="1" indent="-227965"/>
            <a:r>
              <a:rPr lang="en-US">
                <a:latin typeface="+mn-lt"/>
                <a:cs typeface="Arial" panose="020B0604020202020204" pitchFamily="34" charset="0"/>
              </a:rPr>
              <a:t>Resolution: 300 K pixels</a:t>
            </a:r>
          </a:p>
        </p:txBody>
      </p:sp>
      <p:sp>
        <p:nvSpPr>
          <p:cNvPr id="4" name="Slide Number Placeholder 3"/>
          <p:cNvSpPr>
            <a:spLocks noGrp="1"/>
          </p:cNvSpPr>
          <p:nvPr>
            <p:ph type="sldNum" sz="quarter" idx="4"/>
          </p:nvPr>
        </p:nvSpPr>
        <p:spPr/>
        <p:txBody>
          <a:bodyPr/>
          <a:lstStyle/>
          <a:p>
            <a:fld id="{FC570E26-FC15-4AA8-90CC-DE4D2ACF0111}" type="slidenum">
              <a:rPr lang="en-US" smtClean="0"/>
              <a:pPr/>
              <a:t>20</a:t>
            </a:fld>
            <a:endParaRPr lang="en-US"/>
          </a:p>
        </p:txBody>
      </p:sp>
      <p:sp>
        <p:nvSpPr>
          <p:cNvPr id="6" name="TextBox 5"/>
          <p:cNvSpPr txBox="1"/>
          <p:nvPr/>
        </p:nvSpPr>
        <p:spPr>
          <a:xfrm>
            <a:off x="6926383" y="6174450"/>
            <a:ext cx="4494822" cy="261610"/>
          </a:xfrm>
          <a:prstGeom prst="rect">
            <a:avLst/>
          </a:prstGeom>
          <a:noFill/>
        </p:spPr>
        <p:txBody>
          <a:bodyPr wrap="square" rtlCol="0" anchor="t">
            <a:spAutoFit/>
          </a:bodyPr>
          <a:lstStyle/>
          <a:p>
            <a:r>
              <a:rPr lang="en-US" sz="1100">
                <a:solidFill>
                  <a:schemeClr val="bg2">
                    <a:lumMod val="90000"/>
                  </a:schemeClr>
                </a:solidFill>
              </a:rPr>
              <a:t>(https://www.gotronic.fr/art-mini-camera-ucam-iii-27148.htm)</a:t>
            </a:r>
          </a:p>
        </p:txBody>
      </p:sp>
      <p:pic>
        <p:nvPicPr>
          <p:cNvPr id="4100" name="Picture 4" descr="Image result for Ucam111">
            <a:extLst>
              <a:ext uri="{FF2B5EF4-FFF2-40B4-BE49-F238E27FC236}">
                <a16:creationId xmlns:a16="http://schemas.microsoft.com/office/drawing/2014/main" id="{399423FC-A396-4EE7-B895-0921CAACE7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555" t="20469" r="20000" b="20298"/>
          <a:stretch/>
        </p:blipFill>
        <p:spPr bwMode="auto">
          <a:xfrm>
            <a:off x="7653356" y="1314450"/>
            <a:ext cx="3397297" cy="33851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192911B-E13A-4A54-BF72-123D5A4D53A9}"/>
              </a:ext>
            </a:extLst>
          </p:cNvPr>
          <p:cNvSpPr txBox="1"/>
          <p:nvPr/>
        </p:nvSpPr>
        <p:spPr>
          <a:xfrm>
            <a:off x="7387922" y="4693093"/>
            <a:ext cx="392307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Fig CRP-16: </a:t>
            </a:r>
            <a:r>
              <a:rPr lang="en-US" err="1"/>
              <a:t>uCAM</a:t>
            </a:r>
            <a:r>
              <a:rPr lang="en-US"/>
              <a:t>-III</a:t>
            </a:r>
            <a:endParaRPr lang="en-US" err="1"/>
          </a:p>
        </p:txBody>
      </p:sp>
    </p:spTree>
    <p:extLst>
      <p:ext uri="{BB962C8B-B14F-4D97-AF65-F5344CB8AC3E}">
        <p14:creationId xmlns:p14="http://schemas.microsoft.com/office/powerpoint/2010/main" val="4152322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B80F7-D006-48E9-9F75-8FC6CD313606}"/>
              </a:ext>
            </a:extLst>
          </p:cNvPr>
          <p:cNvSpPr>
            <a:spLocks noGrp="1"/>
          </p:cNvSpPr>
          <p:nvPr>
            <p:ph type="title"/>
          </p:nvPr>
        </p:nvSpPr>
        <p:spPr>
          <a:xfrm>
            <a:off x="451693" y="115887"/>
            <a:ext cx="10964199" cy="754446"/>
          </a:xfrm>
          <a:prstGeom prst="rect">
            <a:avLst/>
          </a:prstGeom>
        </p:spPr>
        <p:txBody>
          <a:bodyPr/>
          <a:lstStyle/>
          <a:p>
            <a:r>
              <a:rPr lang="en-US"/>
              <a:t>CRP – Programming Block Diagram</a:t>
            </a:r>
          </a:p>
        </p:txBody>
      </p:sp>
      <p:sp>
        <p:nvSpPr>
          <p:cNvPr id="3" name="Content Placeholder 2">
            <a:extLst>
              <a:ext uri="{FF2B5EF4-FFF2-40B4-BE49-F238E27FC236}">
                <a16:creationId xmlns:a16="http://schemas.microsoft.com/office/drawing/2014/main" id="{1B0FFF48-20E6-4996-8EAA-27102EDA0F69}"/>
              </a:ext>
            </a:extLst>
          </p:cNvPr>
          <p:cNvSpPr>
            <a:spLocks noGrp="1"/>
          </p:cNvSpPr>
          <p:nvPr>
            <p:ph idx="1"/>
          </p:nvPr>
        </p:nvSpPr>
        <p:spPr/>
        <p:txBody>
          <a:bodyPr/>
          <a:lstStyle/>
          <a:p>
            <a:pPr marL="0" indent="0">
              <a:buNone/>
            </a:pPr>
            <a:endParaRPr lang="en-US"/>
          </a:p>
          <a:p>
            <a:endParaRPr lang="en-US"/>
          </a:p>
        </p:txBody>
      </p:sp>
      <p:sp>
        <p:nvSpPr>
          <p:cNvPr id="5" name="Slide Number Placeholder 4"/>
          <p:cNvSpPr>
            <a:spLocks noGrp="1"/>
          </p:cNvSpPr>
          <p:nvPr>
            <p:ph type="sldNum" sz="quarter" idx="4"/>
          </p:nvPr>
        </p:nvSpPr>
        <p:spPr/>
        <p:txBody>
          <a:bodyPr/>
          <a:lstStyle/>
          <a:p>
            <a:fld id="{FC570E26-FC15-4AA8-90CC-DE4D2ACF0111}" type="slidenum">
              <a:rPr lang="en-US" smtClean="0"/>
              <a:pPr/>
              <a:t>21</a:t>
            </a:fld>
            <a:endParaRPr lang="en-US"/>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189" t="3357" r="1286" b="2011"/>
          <a:stretch/>
        </p:blipFill>
        <p:spPr>
          <a:xfrm>
            <a:off x="700031" y="767985"/>
            <a:ext cx="10844988" cy="5368158"/>
          </a:xfrm>
          <a:prstGeom prst="rect">
            <a:avLst/>
          </a:prstGeom>
        </p:spPr>
      </p:pic>
      <p:sp>
        <p:nvSpPr>
          <p:cNvPr id="4" name="TextBox 3">
            <a:extLst>
              <a:ext uri="{FF2B5EF4-FFF2-40B4-BE49-F238E27FC236}">
                <a16:creationId xmlns:a16="http://schemas.microsoft.com/office/drawing/2014/main" id="{7852AC49-A1FD-49A4-9E09-82051C34DC3A}"/>
              </a:ext>
            </a:extLst>
          </p:cNvPr>
          <p:cNvSpPr txBox="1"/>
          <p:nvPr/>
        </p:nvSpPr>
        <p:spPr>
          <a:xfrm>
            <a:off x="3836020" y="6143352"/>
            <a:ext cx="4549876"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2">
                    <a:lumMod val="90000"/>
                  </a:schemeClr>
                </a:solidFill>
              </a:rPr>
              <a:t>Fig CRP-6: Programming Block Diagram</a:t>
            </a:r>
          </a:p>
        </p:txBody>
      </p:sp>
    </p:spTree>
    <p:extLst>
      <p:ext uri="{BB962C8B-B14F-4D97-AF65-F5344CB8AC3E}">
        <p14:creationId xmlns:p14="http://schemas.microsoft.com/office/powerpoint/2010/main" val="3378420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B80F7-D006-48E9-9F75-8FC6CD313606}"/>
              </a:ext>
            </a:extLst>
          </p:cNvPr>
          <p:cNvSpPr>
            <a:spLocks noGrp="1"/>
          </p:cNvSpPr>
          <p:nvPr>
            <p:ph type="title"/>
          </p:nvPr>
        </p:nvSpPr>
        <p:spPr>
          <a:xfrm>
            <a:off x="451693" y="115887"/>
            <a:ext cx="10964199" cy="754446"/>
          </a:xfrm>
          <a:prstGeom prst="rect">
            <a:avLst/>
          </a:prstGeom>
        </p:spPr>
        <p:txBody>
          <a:bodyPr/>
          <a:lstStyle/>
          <a:p>
            <a:r>
              <a:rPr lang="en-US"/>
              <a:t>CRP – Interface Design</a:t>
            </a:r>
          </a:p>
        </p:txBody>
      </p:sp>
      <p:pic>
        <p:nvPicPr>
          <p:cNvPr id="6" name="Content Placeholder 5">
            <a:extLst>
              <a:ext uri="{FF2B5EF4-FFF2-40B4-BE49-F238E27FC236}">
                <a16:creationId xmlns:a16="http://schemas.microsoft.com/office/drawing/2014/main" id="{F80C85B0-863E-4C4F-9BB1-2E045F12C90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130" t="5985" r="1701" b="3778"/>
          <a:stretch/>
        </p:blipFill>
        <p:spPr>
          <a:xfrm>
            <a:off x="328973" y="1036637"/>
            <a:ext cx="11217749" cy="5011669"/>
          </a:xfrm>
        </p:spPr>
      </p:pic>
      <p:sp>
        <p:nvSpPr>
          <p:cNvPr id="5" name="Slide Number Placeholder 4"/>
          <p:cNvSpPr>
            <a:spLocks noGrp="1"/>
          </p:cNvSpPr>
          <p:nvPr>
            <p:ph type="sldNum" sz="quarter" idx="4"/>
          </p:nvPr>
        </p:nvSpPr>
        <p:spPr/>
        <p:txBody>
          <a:bodyPr/>
          <a:lstStyle/>
          <a:p>
            <a:fld id="{FC570E26-FC15-4AA8-90CC-DE4D2ACF0111}" type="slidenum">
              <a:rPr lang="en-US" smtClean="0"/>
              <a:pPr/>
              <a:t>22</a:t>
            </a:fld>
            <a:endParaRPr lang="en-US"/>
          </a:p>
        </p:txBody>
      </p:sp>
      <p:sp>
        <p:nvSpPr>
          <p:cNvPr id="3" name="TextBox 2">
            <a:extLst>
              <a:ext uri="{FF2B5EF4-FFF2-40B4-BE49-F238E27FC236}">
                <a16:creationId xmlns:a16="http://schemas.microsoft.com/office/drawing/2014/main" id="{92A60BD9-C25D-45B2-80FD-D782239F60E0}"/>
              </a:ext>
            </a:extLst>
          </p:cNvPr>
          <p:cNvSpPr txBox="1"/>
          <p:nvPr/>
        </p:nvSpPr>
        <p:spPr>
          <a:xfrm>
            <a:off x="3491891" y="6131062"/>
            <a:ext cx="4881714"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2">
                    <a:lumMod val="90000"/>
                  </a:schemeClr>
                </a:solidFill>
              </a:rPr>
              <a:t>Fig CRP-7: Interface Design Block Diagram</a:t>
            </a:r>
          </a:p>
        </p:txBody>
      </p:sp>
    </p:spTree>
    <p:extLst>
      <p:ext uri="{BB962C8B-B14F-4D97-AF65-F5344CB8AC3E}">
        <p14:creationId xmlns:p14="http://schemas.microsoft.com/office/powerpoint/2010/main" val="28021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B80F7-D006-48E9-9F75-8FC6CD313606}"/>
              </a:ext>
            </a:extLst>
          </p:cNvPr>
          <p:cNvSpPr>
            <a:spLocks noGrp="1"/>
          </p:cNvSpPr>
          <p:nvPr>
            <p:ph type="title"/>
          </p:nvPr>
        </p:nvSpPr>
        <p:spPr>
          <a:xfrm>
            <a:off x="451693" y="115887"/>
            <a:ext cx="10964199" cy="754446"/>
          </a:xfrm>
          <a:prstGeom prst="rect">
            <a:avLst/>
          </a:prstGeom>
        </p:spPr>
        <p:txBody>
          <a:bodyPr/>
          <a:lstStyle/>
          <a:p>
            <a:r>
              <a:rPr lang="en-US"/>
              <a:t>CRP – Interface Design (MUXes)</a:t>
            </a:r>
          </a:p>
        </p:txBody>
      </p:sp>
      <p:sp>
        <p:nvSpPr>
          <p:cNvPr id="5" name="Slide Number Placeholder 4"/>
          <p:cNvSpPr>
            <a:spLocks noGrp="1"/>
          </p:cNvSpPr>
          <p:nvPr>
            <p:ph type="sldNum" sz="quarter" idx="4"/>
          </p:nvPr>
        </p:nvSpPr>
        <p:spPr/>
        <p:txBody>
          <a:bodyPr/>
          <a:lstStyle/>
          <a:p>
            <a:fld id="{FC570E26-FC15-4AA8-90CC-DE4D2ACF0111}" type="slidenum">
              <a:rPr lang="en-US" smtClean="0"/>
              <a:pPr/>
              <a:t>23</a:t>
            </a:fld>
            <a:endParaRPr lang="en-US"/>
          </a:p>
        </p:txBody>
      </p:sp>
      <p:pic>
        <p:nvPicPr>
          <p:cNvPr id="8" name="Content Placeholder 7" descr="A close up of text on a white background&#10;&#10;Description automatically generated">
            <a:extLst>
              <a:ext uri="{FF2B5EF4-FFF2-40B4-BE49-F238E27FC236}">
                <a16:creationId xmlns:a16="http://schemas.microsoft.com/office/drawing/2014/main" id="{80748973-1E80-4864-BC59-2449F6994F9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241" t="3390" r="4051" b="1491"/>
          <a:stretch/>
        </p:blipFill>
        <p:spPr>
          <a:xfrm>
            <a:off x="3550360" y="1022367"/>
            <a:ext cx="4645581" cy="4944237"/>
          </a:xfrm>
        </p:spPr>
      </p:pic>
      <p:sp>
        <p:nvSpPr>
          <p:cNvPr id="3" name="TextBox 2">
            <a:extLst>
              <a:ext uri="{FF2B5EF4-FFF2-40B4-BE49-F238E27FC236}">
                <a16:creationId xmlns:a16="http://schemas.microsoft.com/office/drawing/2014/main" id="{C68062B4-2632-4501-9844-2F9F9728CDDD}"/>
              </a:ext>
            </a:extLst>
          </p:cNvPr>
          <p:cNvSpPr txBox="1"/>
          <p:nvPr/>
        </p:nvSpPr>
        <p:spPr>
          <a:xfrm>
            <a:off x="3602504" y="6131062"/>
            <a:ext cx="4549876"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2">
                    <a:lumMod val="90000"/>
                  </a:schemeClr>
                </a:solidFill>
              </a:rPr>
              <a:t>Fig CRP-8: Interface Design </a:t>
            </a:r>
            <a:r>
              <a:rPr lang="en-US" err="1">
                <a:solidFill>
                  <a:schemeClr val="bg2">
                    <a:lumMod val="90000"/>
                  </a:schemeClr>
                </a:solidFill>
              </a:rPr>
              <a:t>MUXes</a:t>
            </a:r>
          </a:p>
        </p:txBody>
      </p:sp>
    </p:spTree>
    <p:extLst>
      <p:ext uri="{BB962C8B-B14F-4D97-AF65-F5344CB8AC3E}">
        <p14:creationId xmlns:p14="http://schemas.microsoft.com/office/powerpoint/2010/main" val="473499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693" y="115887"/>
            <a:ext cx="10964199" cy="754446"/>
          </a:xfrm>
          <a:prstGeom prst="rect">
            <a:avLst/>
          </a:prstGeom>
        </p:spPr>
        <p:txBody>
          <a:bodyPr/>
          <a:lstStyle/>
          <a:p>
            <a:r>
              <a:rPr lang="en-US"/>
              <a:t>CRP – Cycle Definition (Phase 1)</a:t>
            </a:r>
          </a:p>
        </p:txBody>
      </p:sp>
      <p:sp>
        <p:nvSpPr>
          <p:cNvPr id="3" name="Content Placeholder 2"/>
          <p:cNvSpPr>
            <a:spLocks noGrp="1"/>
          </p:cNvSpPr>
          <p:nvPr>
            <p:ph idx="1"/>
          </p:nvPr>
        </p:nvSpPr>
        <p:spPr/>
        <p:txBody>
          <a:bodyPr numCol="1" anchor="t"/>
          <a:lstStyle/>
          <a:p>
            <a:pPr marL="0" indent="0">
              <a:buNone/>
            </a:pPr>
            <a:endParaRPr lang="en-US"/>
          </a:p>
          <a:p>
            <a:pPr marL="0" indent="0">
              <a:buNone/>
            </a:pPr>
            <a:endParaRPr lang="en-US"/>
          </a:p>
        </p:txBody>
      </p:sp>
      <p:sp>
        <p:nvSpPr>
          <p:cNvPr id="4" name="Slide Number Placeholder 3"/>
          <p:cNvSpPr>
            <a:spLocks noGrp="1"/>
          </p:cNvSpPr>
          <p:nvPr>
            <p:ph type="sldNum" sz="quarter" idx="4"/>
          </p:nvPr>
        </p:nvSpPr>
        <p:spPr/>
        <p:txBody>
          <a:bodyPr/>
          <a:lstStyle/>
          <a:p>
            <a:fld id="{FC570E26-FC15-4AA8-90CC-DE4D2ACF0111}" type="slidenum">
              <a:rPr lang="en-US" smtClean="0"/>
              <a:pPr/>
              <a:t>24</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117" y="2206501"/>
            <a:ext cx="10058487" cy="2743223"/>
          </a:xfrm>
          <a:prstGeom prst="rect">
            <a:avLst/>
          </a:prstGeom>
        </p:spPr>
      </p:pic>
      <p:sp>
        <p:nvSpPr>
          <p:cNvPr id="7" name="TextBox 6">
            <a:extLst>
              <a:ext uri="{FF2B5EF4-FFF2-40B4-BE49-F238E27FC236}">
                <a16:creationId xmlns:a16="http://schemas.microsoft.com/office/drawing/2014/main" id="{2C34CD6E-AD83-48EA-AA3B-797CA83261C6}"/>
              </a:ext>
            </a:extLst>
          </p:cNvPr>
          <p:cNvSpPr txBox="1"/>
          <p:nvPr/>
        </p:nvSpPr>
        <p:spPr>
          <a:xfrm>
            <a:off x="3639375" y="6167933"/>
            <a:ext cx="4955456"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2">
                    <a:lumMod val="90000"/>
                  </a:schemeClr>
                </a:solidFill>
              </a:rPr>
              <a:t>Fig CRP-9: Cycle Definition Block Diagram</a:t>
            </a:r>
          </a:p>
        </p:txBody>
      </p:sp>
    </p:spTree>
    <p:extLst>
      <p:ext uri="{BB962C8B-B14F-4D97-AF65-F5344CB8AC3E}">
        <p14:creationId xmlns:p14="http://schemas.microsoft.com/office/powerpoint/2010/main" val="569600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693" y="115887"/>
            <a:ext cx="10964199" cy="754446"/>
          </a:xfrm>
          <a:prstGeom prst="rect">
            <a:avLst/>
          </a:prstGeom>
        </p:spPr>
        <p:txBody>
          <a:bodyPr/>
          <a:lstStyle/>
          <a:p>
            <a:r>
              <a:rPr lang="en-US"/>
              <a:t>CRP – Cycle Definition (Phase 2)</a:t>
            </a:r>
          </a:p>
        </p:txBody>
      </p:sp>
      <p:sp>
        <p:nvSpPr>
          <p:cNvPr id="4" name="Slide Number Placeholder 3"/>
          <p:cNvSpPr>
            <a:spLocks noGrp="1"/>
          </p:cNvSpPr>
          <p:nvPr>
            <p:ph type="sldNum" sz="quarter" idx="4"/>
          </p:nvPr>
        </p:nvSpPr>
        <p:spPr/>
        <p:txBody>
          <a:bodyPr/>
          <a:lstStyle/>
          <a:p>
            <a:fld id="{FC570E26-FC15-4AA8-90CC-DE4D2ACF0111}" type="slidenum">
              <a:rPr lang="en-US" smtClean="0"/>
              <a:pPr/>
              <a:t>25</a:t>
            </a:fld>
            <a:endParaRPr lang="en-US"/>
          </a:p>
        </p:txBody>
      </p:sp>
      <p:pic>
        <p:nvPicPr>
          <p:cNvPr id="6" name="Picture 5">
            <a:extLst>
              <a:ext uri="{FF2B5EF4-FFF2-40B4-BE49-F238E27FC236}">
                <a16:creationId xmlns:a16="http://schemas.microsoft.com/office/drawing/2014/main" id="{5DF6CB61-D7BB-496B-93A3-1808F394E3BF}"/>
              </a:ext>
            </a:extLst>
          </p:cNvPr>
          <p:cNvPicPr>
            <a:picLocks noChangeAspect="1"/>
          </p:cNvPicPr>
          <p:nvPr/>
        </p:nvPicPr>
        <p:blipFill rotWithShape="1">
          <a:blip r:embed="rId3">
            <a:extLst>
              <a:ext uri="{28A0092B-C50C-407E-A947-70E740481C1C}">
                <a14:useLocalDpi xmlns:a14="http://schemas.microsoft.com/office/drawing/2010/main" val="0"/>
              </a:ext>
            </a:extLst>
          </a:blip>
          <a:srcRect l="3704" t="29792" r="1700" b="42978"/>
          <a:stretch/>
        </p:blipFill>
        <p:spPr>
          <a:xfrm>
            <a:off x="-38194" y="2606731"/>
            <a:ext cx="12249244" cy="1644538"/>
          </a:xfrm>
          <a:prstGeom prst="rect">
            <a:avLst/>
          </a:prstGeom>
        </p:spPr>
      </p:pic>
      <p:sp>
        <p:nvSpPr>
          <p:cNvPr id="8" name="TextBox 7">
            <a:extLst>
              <a:ext uri="{FF2B5EF4-FFF2-40B4-BE49-F238E27FC236}">
                <a16:creationId xmlns:a16="http://schemas.microsoft.com/office/drawing/2014/main" id="{E3B4F1DA-582F-4349-8A5A-9A2E97A3CB59}"/>
              </a:ext>
            </a:extLst>
          </p:cNvPr>
          <p:cNvSpPr txBox="1"/>
          <p:nvPr/>
        </p:nvSpPr>
        <p:spPr>
          <a:xfrm>
            <a:off x="3639375" y="6167933"/>
            <a:ext cx="4955456"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2">
                    <a:lumMod val="90000"/>
                  </a:schemeClr>
                </a:solidFill>
              </a:rPr>
              <a:t>Fig CRP-10: Cycle Definition Block Diagram</a:t>
            </a:r>
          </a:p>
        </p:txBody>
      </p:sp>
    </p:spTree>
    <p:extLst>
      <p:ext uri="{BB962C8B-B14F-4D97-AF65-F5344CB8AC3E}">
        <p14:creationId xmlns:p14="http://schemas.microsoft.com/office/powerpoint/2010/main" val="3561314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693" y="115887"/>
            <a:ext cx="10964199" cy="754446"/>
          </a:xfrm>
          <a:prstGeom prst="rect">
            <a:avLst/>
          </a:prstGeom>
        </p:spPr>
        <p:txBody>
          <a:bodyPr/>
          <a:lstStyle/>
          <a:p>
            <a:r>
              <a:rPr lang="en-US"/>
              <a:t>CRP – Cycle Definition (Phase 3)</a:t>
            </a:r>
          </a:p>
        </p:txBody>
      </p:sp>
      <p:sp>
        <p:nvSpPr>
          <p:cNvPr id="4" name="Slide Number Placeholder 3"/>
          <p:cNvSpPr>
            <a:spLocks noGrp="1"/>
          </p:cNvSpPr>
          <p:nvPr>
            <p:ph type="sldNum" sz="quarter" idx="4"/>
          </p:nvPr>
        </p:nvSpPr>
        <p:spPr/>
        <p:txBody>
          <a:bodyPr/>
          <a:lstStyle/>
          <a:p>
            <a:fld id="{FC570E26-FC15-4AA8-90CC-DE4D2ACF0111}" type="slidenum">
              <a:rPr lang="en-US" smtClean="0"/>
              <a:pPr/>
              <a:t>26</a:t>
            </a:fld>
            <a:endParaRPr lang="en-US"/>
          </a:p>
        </p:txBody>
      </p:sp>
      <p:pic>
        <p:nvPicPr>
          <p:cNvPr id="7" name="Content Placeholder 6">
            <a:extLst>
              <a:ext uri="{FF2B5EF4-FFF2-40B4-BE49-F238E27FC236}">
                <a16:creationId xmlns:a16="http://schemas.microsoft.com/office/drawing/2014/main" id="{AABF4AD8-8D71-46E3-834A-1B3049C0138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705" t="54449" r="42700" b="21538"/>
          <a:stretch/>
        </p:blipFill>
        <p:spPr>
          <a:xfrm>
            <a:off x="713877" y="2304288"/>
            <a:ext cx="10764246" cy="2249424"/>
          </a:xfrm>
          <a:prstGeom prst="rect">
            <a:avLst/>
          </a:prstGeom>
        </p:spPr>
      </p:pic>
      <p:sp>
        <p:nvSpPr>
          <p:cNvPr id="3" name="TextBox 2">
            <a:extLst>
              <a:ext uri="{FF2B5EF4-FFF2-40B4-BE49-F238E27FC236}">
                <a16:creationId xmlns:a16="http://schemas.microsoft.com/office/drawing/2014/main" id="{47775355-7925-4CE1-9027-CBA7FF9AA639}"/>
              </a:ext>
            </a:extLst>
          </p:cNvPr>
          <p:cNvSpPr txBox="1"/>
          <p:nvPr/>
        </p:nvSpPr>
        <p:spPr>
          <a:xfrm>
            <a:off x="3639375" y="6167933"/>
            <a:ext cx="4955456"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2">
                    <a:lumMod val="90000"/>
                  </a:schemeClr>
                </a:solidFill>
              </a:rPr>
              <a:t>Fig CRP-11: Cycle Definition Block Diagram</a:t>
            </a:r>
          </a:p>
        </p:txBody>
      </p:sp>
    </p:spTree>
    <p:extLst>
      <p:ext uri="{BB962C8B-B14F-4D97-AF65-F5344CB8AC3E}">
        <p14:creationId xmlns:p14="http://schemas.microsoft.com/office/powerpoint/2010/main" val="1129550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693" y="115887"/>
            <a:ext cx="10964199" cy="754446"/>
          </a:xfrm>
          <a:prstGeom prst="rect">
            <a:avLst/>
          </a:prstGeom>
        </p:spPr>
        <p:txBody>
          <a:bodyPr/>
          <a:lstStyle/>
          <a:p>
            <a:r>
              <a:rPr lang="en-US"/>
              <a:t>CRP – Cycle Definition (Phase 4)</a:t>
            </a:r>
          </a:p>
        </p:txBody>
      </p:sp>
      <p:pic>
        <p:nvPicPr>
          <p:cNvPr id="6" name="Content Placeholder 5">
            <a:extLst>
              <a:ext uri="{FF2B5EF4-FFF2-40B4-BE49-F238E27FC236}">
                <a16:creationId xmlns:a16="http://schemas.microsoft.com/office/drawing/2014/main" id="{999A6DA8-24F0-40BD-A735-1F821148E9B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711" t="77946" r="57132" b="1687"/>
          <a:stretch/>
        </p:blipFill>
        <p:spPr>
          <a:xfrm>
            <a:off x="2200656" y="2483975"/>
            <a:ext cx="7790688" cy="1890049"/>
          </a:xfrm>
        </p:spPr>
      </p:pic>
      <p:sp>
        <p:nvSpPr>
          <p:cNvPr id="4" name="Slide Number Placeholder 3"/>
          <p:cNvSpPr>
            <a:spLocks noGrp="1"/>
          </p:cNvSpPr>
          <p:nvPr>
            <p:ph type="sldNum" sz="quarter" idx="4"/>
          </p:nvPr>
        </p:nvSpPr>
        <p:spPr/>
        <p:txBody>
          <a:bodyPr/>
          <a:lstStyle/>
          <a:p>
            <a:fld id="{FC570E26-FC15-4AA8-90CC-DE4D2ACF0111}" type="slidenum">
              <a:rPr lang="en-US" smtClean="0"/>
              <a:pPr/>
              <a:t>27</a:t>
            </a:fld>
            <a:endParaRPr lang="en-US"/>
          </a:p>
        </p:txBody>
      </p:sp>
      <p:sp>
        <p:nvSpPr>
          <p:cNvPr id="3" name="TextBox 2">
            <a:extLst>
              <a:ext uri="{FF2B5EF4-FFF2-40B4-BE49-F238E27FC236}">
                <a16:creationId xmlns:a16="http://schemas.microsoft.com/office/drawing/2014/main" id="{4087A45B-4203-43F8-A016-006EEECD3135}"/>
              </a:ext>
            </a:extLst>
          </p:cNvPr>
          <p:cNvSpPr txBox="1"/>
          <p:nvPr/>
        </p:nvSpPr>
        <p:spPr>
          <a:xfrm>
            <a:off x="3639375" y="6167933"/>
            <a:ext cx="4955456"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2">
                    <a:lumMod val="90000"/>
                  </a:schemeClr>
                </a:solidFill>
              </a:rPr>
              <a:t>Fig CRP-12: Cycle Definition Block Diagram</a:t>
            </a:r>
          </a:p>
        </p:txBody>
      </p:sp>
    </p:spTree>
    <p:extLst>
      <p:ext uri="{BB962C8B-B14F-4D97-AF65-F5344CB8AC3E}">
        <p14:creationId xmlns:p14="http://schemas.microsoft.com/office/powerpoint/2010/main" val="7604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693" y="115887"/>
            <a:ext cx="10964199" cy="754446"/>
          </a:xfrm>
          <a:prstGeom prst="rect">
            <a:avLst/>
          </a:prstGeom>
        </p:spPr>
        <p:txBody>
          <a:bodyPr/>
          <a:lstStyle/>
          <a:p>
            <a:r>
              <a:rPr lang="en-US"/>
              <a:t>CRP – Expected Data</a:t>
            </a:r>
            <a:r>
              <a:rPr lang="en-US">
                <a:ea typeface="Tahoma"/>
                <a:cs typeface="Tahoma"/>
              </a:rPr>
              <a:t> Products</a:t>
            </a:r>
            <a:endParaRPr lang="en-US"/>
          </a:p>
        </p:txBody>
      </p:sp>
      <p:sp>
        <p:nvSpPr>
          <p:cNvPr id="3" name="Content Placeholder 2"/>
          <p:cNvSpPr>
            <a:spLocks noGrp="1"/>
          </p:cNvSpPr>
          <p:nvPr>
            <p:ph idx="1"/>
          </p:nvPr>
        </p:nvSpPr>
        <p:spPr/>
        <p:txBody>
          <a:bodyPr numCol="1" anchor="t"/>
          <a:lstStyle/>
          <a:p>
            <a:pPr marL="227965" indent="-227965"/>
            <a:r>
              <a:rPr lang="en-US"/>
              <a:t>Number of interactions with the sensors</a:t>
            </a:r>
          </a:p>
          <a:p>
            <a:pPr marL="227965" indent="-227965"/>
            <a:r>
              <a:rPr lang="en-US"/>
              <a:t>Orbit location of interactions</a:t>
            </a:r>
          </a:p>
          <a:p>
            <a:pPr marL="227965" indent="-227965"/>
            <a:r>
              <a:rPr lang="en-US"/>
              <a:t>Direction of interactions </a:t>
            </a:r>
          </a:p>
          <a:p>
            <a:pPr marL="227965" indent="-227965"/>
            <a:r>
              <a:rPr lang="en-US"/>
              <a:t>Magnitude of interactions</a:t>
            </a:r>
          </a:p>
        </p:txBody>
      </p:sp>
      <p:sp>
        <p:nvSpPr>
          <p:cNvPr id="4" name="Slide Number Placeholder 3"/>
          <p:cNvSpPr>
            <a:spLocks noGrp="1"/>
          </p:cNvSpPr>
          <p:nvPr>
            <p:ph type="sldNum" sz="quarter" idx="4"/>
          </p:nvPr>
        </p:nvSpPr>
        <p:spPr/>
        <p:txBody>
          <a:bodyPr/>
          <a:lstStyle/>
          <a:p>
            <a:fld id="{FC570E26-FC15-4AA8-90CC-DE4D2ACF0111}" type="slidenum">
              <a:rPr lang="en-US" smtClean="0"/>
              <a:pPr/>
              <a:t>28</a:t>
            </a:fld>
            <a:endParaRPr lang="en-US"/>
          </a:p>
        </p:txBody>
      </p:sp>
    </p:spTree>
    <p:extLst>
      <p:ext uri="{BB962C8B-B14F-4D97-AF65-F5344CB8AC3E}">
        <p14:creationId xmlns:p14="http://schemas.microsoft.com/office/powerpoint/2010/main" val="1836431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693" y="115887"/>
            <a:ext cx="10964199" cy="754446"/>
          </a:xfrm>
          <a:prstGeom prst="rect">
            <a:avLst/>
          </a:prstGeom>
        </p:spPr>
        <p:txBody>
          <a:bodyPr/>
          <a:lstStyle/>
          <a:p>
            <a:r>
              <a:rPr lang="en-US"/>
              <a:t>CRP – Transmitted Data</a:t>
            </a:r>
          </a:p>
        </p:txBody>
      </p:sp>
      <p:sp>
        <p:nvSpPr>
          <p:cNvPr id="3" name="Content Placeholder 2"/>
          <p:cNvSpPr>
            <a:spLocks noGrp="1"/>
          </p:cNvSpPr>
          <p:nvPr>
            <p:ph idx="1"/>
          </p:nvPr>
        </p:nvSpPr>
        <p:spPr/>
        <p:txBody>
          <a:bodyPr numCol="1" anchor="t"/>
          <a:lstStyle/>
          <a:p>
            <a:pPr marL="227965" indent="-227965"/>
            <a:r>
              <a:rPr lang="en-US"/>
              <a:t>GPS and attitude data from all interactions</a:t>
            </a:r>
          </a:p>
          <a:p>
            <a:pPr marL="227965" indent="-227965"/>
            <a:r>
              <a:rPr lang="en-US"/>
              <a:t>Pixel indices from all interactions</a:t>
            </a:r>
          </a:p>
          <a:p>
            <a:pPr marL="227965" indent="-227965"/>
            <a:r>
              <a:rPr lang="en-US"/>
              <a:t>Pixel magnitude data from all interactions</a:t>
            </a:r>
          </a:p>
          <a:p>
            <a:pPr marL="685154" lvl="1" indent="-227965"/>
            <a:r>
              <a:rPr lang="en-US">
                <a:latin typeface="+mn-lt"/>
              </a:rPr>
              <a:t>Pixel intensity values</a:t>
            </a:r>
          </a:p>
          <a:p>
            <a:pPr marL="685154" lvl="1" indent="-227965"/>
            <a:r>
              <a:rPr lang="en-US">
                <a:latin typeface="+mn-lt"/>
              </a:rPr>
              <a:t>(Pixels have intensity values from 0-255. We look at BGNN &lt; # &lt; 255 to help determine magnitude, where BGNN stands for Back-Ground Noise Number. BGNN varies, but from preliminary tests we have been primarily using 120.)</a:t>
            </a:r>
          </a:p>
          <a:p>
            <a:pPr marL="227965" indent="-227965"/>
            <a:r>
              <a:rPr lang="en-US"/>
              <a:t>Time of the interactions</a:t>
            </a:r>
          </a:p>
        </p:txBody>
      </p:sp>
      <p:sp>
        <p:nvSpPr>
          <p:cNvPr id="4" name="Slide Number Placeholder 3"/>
          <p:cNvSpPr>
            <a:spLocks noGrp="1"/>
          </p:cNvSpPr>
          <p:nvPr>
            <p:ph type="sldNum" sz="quarter" idx="4"/>
          </p:nvPr>
        </p:nvSpPr>
        <p:spPr/>
        <p:txBody>
          <a:bodyPr/>
          <a:lstStyle/>
          <a:p>
            <a:fld id="{FC570E26-FC15-4AA8-90CC-DE4D2ACF0111}" type="slidenum">
              <a:rPr lang="en-US" smtClean="0"/>
              <a:pPr/>
              <a:t>29</a:t>
            </a:fld>
            <a:endParaRPr lang="en-US"/>
          </a:p>
        </p:txBody>
      </p:sp>
    </p:spTree>
    <p:extLst>
      <p:ext uri="{BB962C8B-B14F-4D97-AF65-F5344CB8AC3E}">
        <p14:creationId xmlns:p14="http://schemas.microsoft.com/office/powerpoint/2010/main" val="3016790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B80F7-D006-48E9-9F75-8FC6CD313606}"/>
              </a:ext>
            </a:extLst>
          </p:cNvPr>
          <p:cNvSpPr>
            <a:spLocks noGrp="1"/>
          </p:cNvSpPr>
          <p:nvPr>
            <p:ph type="title"/>
          </p:nvPr>
        </p:nvSpPr>
        <p:spPr>
          <a:xfrm>
            <a:off x="451693" y="115887"/>
            <a:ext cx="10964199" cy="754446"/>
          </a:xfrm>
          <a:prstGeom prst="rect">
            <a:avLst/>
          </a:prstGeom>
        </p:spPr>
        <p:txBody>
          <a:bodyPr/>
          <a:lstStyle/>
          <a:p>
            <a:r>
              <a:rPr lang="en-US"/>
              <a:t>CRP – Mission Overview</a:t>
            </a:r>
          </a:p>
        </p:txBody>
      </p:sp>
      <p:sp>
        <p:nvSpPr>
          <p:cNvPr id="3" name="Content Placeholder 2">
            <a:extLst>
              <a:ext uri="{FF2B5EF4-FFF2-40B4-BE49-F238E27FC236}">
                <a16:creationId xmlns:a16="http://schemas.microsoft.com/office/drawing/2014/main" id="{1B0FFF48-20E6-4996-8EAA-27102EDA0F69}"/>
              </a:ext>
            </a:extLst>
          </p:cNvPr>
          <p:cNvSpPr>
            <a:spLocks noGrp="1"/>
          </p:cNvSpPr>
          <p:nvPr>
            <p:ph idx="1"/>
          </p:nvPr>
        </p:nvSpPr>
        <p:spPr/>
        <p:txBody>
          <a:bodyPr anchor="t"/>
          <a:lstStyle/>
          <a:p>
            <a:pPr marL="227965" indent="-227965"/>
            <a:r>
              <a:rPr lang="en-US"/>
              <a:t>Objective – to detect incoming cosmic ray particles and determine their direction and magnitude.</a:t>
            </a:r>
            <a:endParaRPr lang="en-US" sz="1600"/>
          </a:p>
          <a:p>
            <a:pPr marL="227965" indent="-227965"/>
            <a:r>
              <a:rPr lang="en-US"/>
              <a:t>Types of Cosmic Rays:</a:t>
            </a:r>
            <a:endParaRPr lang="en-US" sz="800"/>
          </a:p>
          <a:p>
            <a:pPr marL="685165" lvl="1" indent="-227965"/>
            <a:r>
              <a:rPr lang="en-US" sz="2400">
                <a:latin typeface="Century Gothic"/>
              </a:rPr>
              <a:t>Anomalous</a:t>
            </a:r>
          </a:p>
          <a:p>
            <a:pPr marL="456565" lvl="1" indent="0">
              <a:buNone/>
            </a:pPr>
            <a:r>
              <a:rPr lang="en-US" sz="2400">
                <a:latin typeface="Century Gothic"/>
              </a:rPr>
              <a:t>	</a:t>
            </a:r>
            <a:r>
              <a:rPr lang="en-US">
                <a:latin typeface="Century Gothic"/>
              </a:rPr>
              <a:t>Energy Levels: 10⁷ to 10⁸ eV</a:t>
            </a:r>
          </a:p>
          <a:p>
            <a:pPr marL="456565" lvl="1" indent="0">
              <a:buNone/>
            </a:pPr>
            <a:r>
              <a:rPr lang="en-US">
                <a:latin typeface="Century Gothic"/>
              </a:rPr>
              <a:t>	Origin: Ionized interstellar atoms</a:t>
            </a:r>
            <a:endParaRPr lang="en-US" sz="2400">
              <a:latin typeface="Century Gothic"/>
            </a:endParaRPr>
          </a:p>
          <a:p>
            <a:pPr marL="685165" lvl="1" indent="-227965"/>
            <a:r>
              <a:rPr lang="en-US" sz="2400">
                <a:latin typeface="Century Gothic"/>
              </a:rPr>
              <a:t>Galactic</a:t>
            </a:r>
          </a:p>
          <a:p>
            <a:pPr marL="456565" lvl="1" indent="0">
              <a:buNone/>
            </a:pPr>
            <a:r>
              <a:rPr lang="en-US" sz="2400">
                <a:latin typeface="Century Gothic"/>
              </a:rPr>
              <a:t>	</a:t>
            </a:r>
            <a:r>
              <a:rPr lang="en-US">
                <a:latin typeface="Century Gothic"/>
              </a:rPr>
              <a:t>Energy Levels: 10¹⁰ to 10¹⁵ eV</a:t>
            </a:r>
          </a:p>
          <a:p>
            <a:pPr marL="456565" lvl="1" indent="0">
              <a:buNone/>
            </a:pPr>
            <a:r>
              <a:rPr lang="en-US">
                <a:solidFill>
                  <a:srgbClr val="2F2F2F"/>
                </a:solidFill>
                <a:latin typeface="Century Gothic"/>
              </a:rPr>
              <a:t>	</a:t>
            </a:r>
            <a:r>
              <a:rPr lang="en-US">
                <a:latin typeface="Century Gothic"/>
              </a:rPr>
              <a:t>Origin: Shocks of supernovas</a:t>
            </a:r>
          </a:p>
          <a:p>
            <a:pPr marL="685165" lvl="1" indent="-227965"/>
            <a:r>
              <a:rPr lang="en-US" sz="2400">
                <a:latin typeface="Century Gothic"/>
              </a:rPr>
              <a:t>Solar:</a:t>
            </a:r>
          </a:p>
          <a:p>
            <a:pPr marL="456565" lvl="1" indent="0">
              <a:buNone/>
            </a:pPr>
            <a:r>
              <a:rPr lang="en-US" sz="2400">
                <a:latin typeface="Century Gothic"/>
              </a:rPr>
              <a:t>	</a:t>
            </a:r>
            <a:r>
              <a:rPr lang="en-US">
                <a:latin typeface="Century Gothic"/>
              </a:rPr>
              <a:t>Energy Levels: 10⁷ to 10⁸ eV</a:t>
            </a:r>
          </a:p>
          <a:p>
            <a:pPr marL="456565" lvl="1" indent="0">
              <a:buNone/>
            </a:pPr>
            <a:r>
              <a:rPr lang="en-US">
                <a:latin typeface="Century Gothic"/>
              </a:rPr>
              <a:t>	Origin: Corona of the Sun</a:t>
            </a:r>
            <a:endParaRPr lang="en-US" sz="2400">
              <a:latin typeface="Century Gothic"/>
            </a:endParaRPr>
          </a:p>
        </p:txBody>
      </p:sp>
      <p:pic>
        <p:nvPicPr>
          <p:cNvPr id="4" name="Picture 2" descr="Image result for cosmic rays">
            <a:extLst>
              <a:ext uri="{FF2B5EF4-FFF2-40B4-BE49-F238E27FC236}">
                <a16:creationId xmlns:a16="http://schemas.microsoft.com/office/drawing/2014/main" id="{69641C4A-4649-4E91-A536-F6257D6DCD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3746" y="2006870"/>
            <a:ext cx="5738986" cy="380277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4"/>
          </p:nvPr>
        </p:nvSpPr>
        <p:spPr/>
        <p:txBody>
          <a:bodyPr/>
          <a:lstStyle/>
          <a:p>
            <a:fld id="{FC570E26-FC15-4AA8-90CC-DE4D2ACF0111}" type="slidenum">
              <a:rPr lang="en-US" smtClean="0"/>
              <a:pPr/>
              <a:t>3</a:t>
            </a:fld>
            <a:endParaRPr lang="en-US"/>
          </a:p>
        </p:txBody>
      </p:sp>
      <p:sp>
        <p:nvSpPr>
          <p:cNvPr id="6" name="TextBox 5"/>
          <p:cNvSpPr txBox="1"/>
          <p:nvPr/>
        </p:nvSpPr>
        <p:spPr>
          <a:xfrm>
            <a:off x="6801404" y="6143313"/>
            <a:ext cx="3829895" cy="261610"/>
          </a:xfrm>
          <a:prstGeom prst="rect">
            <a:avLst/>
          </a:prstGeom>
          <a:noFill/>
        </p:spPr>
        <p:txBody>
          <a:bodyPr wrap="none" rtlCol="0" anchor="t">
            <a:spAutoFit/>
          </a:bodyPr>
          <a:lstStyle/>
          <a:p>
            <a:r>
              <a:rPr lang="en-US" sz="1100">
                <a:solidFill>
                  <a:schemeClr val="bg2">
                    <a:lumMod val="90000"/>
                  </a:schemeClr>
                </a:solidFill>
              </a:rPr>
              <a:t>(https://photojournal.jpl.nasa.gov/jpeg/PIA16938.jpg)</a:t>
            </a:r>
          </a:p>
        </p:txBody>
      </p:sp>
      <p:sp>
        <p:nvSpPr>
          <p:cNvPr id="9" name="TextBox 8">
            <a:extLst>
              <a:ext uri="{FF2B5EF4-FFF2-40B4-BE49-F238E27FC236}">
                <a16:creationId xmlns:a16="http://schemas.microsoft.com/office/drawing/2014/main" id="{4F076B3F-3C1A-4E91-9173-A3FB8E9CCCFE}"/>
              </a:ext>
            </a:extLst>
          </p:cNvPr>
          <p:cNvSpPr txBox="1"/>
          <p:nvPr/>
        </p:nvSpPr>
        <p:spPr>
          <a:xfrm>
            <a:off x="6761116" y="5774642"/>
            <a:ext cx="392307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Fig CRP-1: Cosmic Ray Sources</a:t>
            </a:r>
          </a:p>
        </p:txBody>
      </p:sp>
    </p:spTree>
    <p:extLst>
      <p:ext uri="{BB962C8B-B14F-4D97-AF65-F5344CB8AC3E}">
        <p14:creationId xmlns:p14="http://schemas.microsoft.com/office/powerpoint/2010/main" val="26955092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B80F7-D006-48E9-9F75-8FC6CD313606}"/>
              </a:ext>
            </a:extLst>
          </p:cNvPr>
          <p:cNvSpPr>
            <a:spLocks noGrp="1"/>
          </p:cNvSpPr>
          <p:nvPr>
            <p:ph type="title"/>
          </p:nvPr>
        </p:nvSpPr>
        <p:spPr>
          <a:xfrm>
            <a:off x="451693" y="115887"/>
            <a:ext cx="10964199" cy="754446"/>
          </a:xfrm>
          <a:prstGeom prst="rect">
            <a:avLst/>
          </a:prstGeom>
        </p:spPr>
        <p:txBody>
          <a:bodyPr anchor="t"/>
          <a:lstStyle/>
          <a:p>
            <a:r>
              <a:rPr lang="en-US"/>
              <a:t>CRP – Sensor Trade Study</a:t>
            </a:r>
          </a:p>
        </p:txBody>
      </p:sp>
      <p:graphicFrame>
        <p:nvGraphicFramePr>
          <p:cNvPr id="5" name="Content Placeholder 4">
            <a:extLst>
              <a:ext uri="{FF2B5EF4-FFF2-40B4-BE49-F238E27FC236}">
                <a16:creationId xmlns:a16="http://schemas.microsoft.com/office/drawing/2014/main" id="{8B0BCF3B-1E2E-4907-A921-B228B7E56080}"/>
              </a:ext>
            </a:extLst>
          </p:cNvPr>
          <p:cNvGraphicFramePr>
            <a:graphicFrameLocks noGrp="1"/>
          </p:cNvGraphicFramePr>
          <p:nvPr>
            <p:ph idx="1"/>
            <p:extLst/>
          </p:nvPr>
        </p:nvGraphicFramePr>
        <p:xfrm>
          <a:off x="1879600" y="1316504"/>
          <a:ext cx="8432800" cy="4224991"/>
        </p:xfrm>
        <a:graphic>
          <a:graphicData uri="http://schemas.openxmlformats.org/drawingml/2006/table">
            <a:tbl>
              <a:tblPr>
                <a:tableStyleId>{5C22544A-7EE6-4342-B048-85BDC9FD1C3A}</a:tableStyleId>
              </a:tblPr>
              <a:tblGrid>
                <a:gridCol w="1054100">
                  <a:extLst>
                    <a:ext uri="{9D8B030D-6E8A-4147-A177-3AD203B41FA5}">
                      <a16:colId xmlns:a16="http://schemas.microsoft.com/office/drawing/2014/main" val="4121971093"/>
                    </a:ext>
                  </a:extLst>
                </a:gridCol>
                <a:gridCol w="1054100">
                  <a:extLst>
                    <a:ext uri="{9D8B030D-6E8A-4147-A177-3AD203B41FA5}">
                      <a16:colId xmlns:a16="http://schemas.microsoft.com/office/drawing/2014/main" val="359119574"/>
                    </a:ext>
                  </a:extLst>
                </a:gridCol>
                <a:gridCol w="1054100">
                  <a:extLst>
                    <a:ext uri="{9D8B030D-6E8A-4147-A177-3AD203B41FA5}">
                      <a16:colId xmlns:a16="http://schemas.microsoft.com/office/drawing/2014/main" val="4245467230"/>
                    </a:ext>
                  </a:extLst>
                </a:gridCol>
                <a:gridCol w="1054100">
                  <a:extLst>
                    <a:ext uri="{9D8B030D-6E8A-4147-A177-3AD203B41FA5}">
                      <a16:colId xmlns:a16="http://schemas.microsoft.com/office/drawing/2014/main" val="414474358"/>
                    </a:ext>
                  </a:extLst>
                </a:gridCol>
                <a:gridCol w="1054100">
                  <a:extLst>
                    <a:ext uri="{9D8B030D-6E8A-4147-A177-3AD203B41FA5}">
                      <a16:colId xmlns:a16="http://schemas.microsoft.com/office/drawing/2014/main" val="3390814165"/>
                    </a:ext>
                  </a:extLst>
                </a:gridCol>
                <a:gridCol w="1054100">
                  <a:extLst>
                    <a:ext uri="{9D8B030D-6E8A-4147-A177-3AD203B41FA5}">
                      <a16:colId xmlns:a16="http://schemas.microsoft.com/office/drawing/2014/main" val="2320659943"/>
                    </a:ext>
                  </a:extLst>
                </a:gridCol>
                <a:gridCol w="1054100">
                  <a:extLst>
                    <a:ext uri="{9D8B030D-6E8A-4147-A177-3AD203B41FA5}">
                      <a16:colId xmlns:a16="http://schemas.microsoft.com/office/drawing/2014/main" val="537241062"/>
                    </a:ext>
                  </a:extLst>
                </a:gridCol>
                <a:gridCol w="1054100">
                  <a:extLst>
                    <a:ext uri="{9D8B030D-6E8A-4147-A177-3AD203B41FA5}">
                      <a16:colId xmlns:a16="http://schemas.microsoft.com/office/drawing/2014/main" val="3928972914"/>
                    </a:ext>
                  </a:extLst>
                </a:gridCol>
              </a:tblGrid>
              <a:tr h="466725">
                <a:tc>
                  <a:txBody>
                    <a:bodyPr/>
                    <a:lstStyle/>
                    <a:p>
                      <a:pPr algn="ctr" fontAlgn="ctr"/>
                      <a:r>
                        <a:rPr lang="en-US" sz="900" u="none" strike="noStrike">
                          <a:effectLst/>
                        </a:rPr>
                        <a:t>Rank Criteria</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900" u="none" strike="noStrike">
                          <a:effectLst/>
                        </a:rPr>
                        <a:t>Weight %</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900" u="none" strike="noStrike" err="1">
                          <a:effectLst/>
                        </a:rPr>
                        <a:t>Arducam</a:t>
                      </a:r>
                      <a:r>
                        <a:rPr lang="en-US" sz="900" u="none" strike="noStrike">
                          <a:effectLst/>
                        </a:rPr>
                        <a:t> (CMOS MT9F002) (Mini?)</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900" u="none" strike="noStrike">
                          <a:effectLst/>
                        </a:rPr>
                        <a:t>RB-Spa-1132</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900" u="none" strike="noStrike">
                          <a:effectLst/>
                        </a:rPr>
                        <a:t>Adafruit TSL2591 High Dynamic Range Digital Light Sensor</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900" u="none" strike="noStrike" err="1">
                          <a:effectLst/>
                        </a:rPr>
                        <a:t>uCam</a:t>
                      </a:r>
                      <a:r>
                        <a:rPr lang="en-US" sz="900" u="none" strike="noStrike">
                          <a:effectLst/>
                        </a:rPr>
                        <a:t>-III</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900" u="none" strike="noStrike">
                          <a:effectLst/>
                        </a:rPr>
                        <a:t>TTL Serial JPEG Camera with NTSC Video</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900" u="none" strike="noStrike">
                          <a:effectLst/>
                        </a:rPr>
                        <a:t>IC IMAGE SENSOR LUPA300 48LLC</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809067808"/>
                  </a:ext>
                </a:extLst>
              </a:tr>
              <a:tr h="571500">
                <a:tc rowSpan="2">
                  <a:txBody>
                    <a:bodyPr/>
                    <a:lstStyle/>
                    <a:p>
                      <a:pPr algn="ctr" fontAlgn="ctr"/>
                      <a:r>
                        <a:rPr lang="en-US" sz="900" u="none" strike="noStrike">
                          <a:effectLst/>
                        </a:rPr>
                        <a:t>Pixel Size (µm2)</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en-US" sz="900" u="none" strike="noStrike">
                          <a:effectLst/>
                        </a:rPr>
                        <a:t>30%</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900" u="none" strike="noStrike">
                          <a:effectLst/>
                        </a:rPr>
                        <a:t>1.96</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900" u="none" strike="noStrike">
                          <a:effectLst/>
                        </a:rPr>
                        <a:t>47</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900" u="none" strike="noStrike">
                          <a:effectLst/>
                        </a:rPr>
                        <a:t>17.64</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900" u="none" strike="noStrike">
                          <a:effectLst/>
                        </a:rPr>
                        <a:t>30.8</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900" u="none" strike="noStrike">
                          <a:effectLst/>
                        </a:rPr>
                        <a:t>31.36</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900" u="none" strike="noStrike">
                          <a:effectLst/>
                        </a:rPr>
                        <a:t>98</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7672430"/>
                  </a:ext>
                </a:extLst>
              </a:tr>
              <a:tr h="190500">
                <a:tc vMerge="1">
                  <a:txBody>
                    <a:bodyPr/>
                    <a:lstStyle/>
                    <a:p>
                      <a:endParaRPr lang="en-US"/>
                    </a:p>
                  </a:txBody>
                  <a:tcPr/>
                </a:tc>
                <a:tc vMerge="1">
                  <a:txBody>
                    <a:bodyPr/>
                    <a:lstStyle/>
                    <a:p>
                      <a:endParaRPr lang="en-US"/>
                    </a:p>
                  </a:txBody>
                  <a:tcPr/>
                </a:tc>
                <a:tc>
                  <a:txBody>
                    <a:bodyPr/>
                    <a:lstStyle/>
                    <a:p>
                      <a:pPr algn="ctr" fontAlgn="ctr"/>
                      <a:r>
                        <a:rPr lang="en-US" sz="900" u="none" strike="noStrike">
                          <a:effectLst/>
                        </a:rPr>
                        <a:t>5</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fontAlgn="ctr"/>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en-US" sz="900" u="none" strike="noStrike">
                          <a:effectLst/>
                        </a:rPr>
                        <a:t>2</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2481147598"/>
                  </a:ext>
                </a:extLst>
              </a:tr>
              <a:tr h="650763">
                <a:tc rowSpan="2">
                  <a:txBody>
                    <a:bodyPr/>
                    <a:lstStyle/>
                    <a:p>
                      <a:pPr algn="ctr" fontAlgn="ctr"/>
                      <a:r>
                        <a:rPr lang="en-US" sz="900" u="none" strike="noStrike" dirty="0">
                          <a:effectLst/>
                        </a:rPr>
                        <a:t>Development Viability</a:t>
                      </a:r>
                      <a:endParaRPr lang="en-US" sz="9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en-US" sz="900" u="none" strike="noStrike">
                          <a:effectLst/>
                        </a:rPr>
                        <a:t>25%</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900" u="none" strike="noStrike">
                          <a:effectLst/>
                        </a:rPr>
                        <a:t>Pre-Populated Board</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900" u="none" strike="noStrike">
                          <a:effectLst/>
                        </a:rPr>
                        <a:t>Pre-Populated Board</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900" u="none" strike="noStrike">
                          <a:effectLst/>
                        </a:rPr>
                        <a:t>Pre-Populated Board</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900" u="none" strike="noStrike">
                          <a:effectLst/>
                        </a:rPr>
                        <a:t>Pre-Populated Board</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900" u="none" strike="noStrike">
                          <a:effectLst/>
                        </a:rPr>
                        <a:t>Pre-Populated Board</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900" u="none" strike="noStrike">
                          <a:effectLst/>
                        </a:rPr>
                        <a:t>No Board</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4892790"/>
                  </a:ext>
                </a:extLst>
              </a:tr>
              <a:tr h="190500">
                <a:tc vMerge="1">
                  <a:txBody>
                    <a:bodyPr/>
                    <a:lstStyle/>
                    <a:p>
                      <a:endParaRPr lang="en-US"/>
                    </a:p>
                  </a:txBody>
                  <a:tcPr/>
                </a:tc>
                <a:tc vMerge="1">
                  <a:txBody>
                    <a:bodyPr/>
                    <a:lstStyle/>
                    <a:p>
                      <a:endParaRPr lang="en-US"/>
                    </a:p>
                  </a:txBody>
                  <a:tcPr/>
                </a:tc>
                <a:tc>
                  <a:txBody>
                    <a:bodyPr/>
                    <a:lstStyle/>
                    <a:p>
                      <a:pPr algn="ctr" fontAlgn="ctr"/>
                      <a:r>
                        <a:rPr lang="en-US" sz="900" u="none" strike="noStrike" dirty="0">
                          <a:effectLst/>
                        </a:rPr>
                        <a:t>5</a:t>
                      </a:r>
                      <a:endParaRPr lang="en-US" sz="9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fontAlgn="ctr"/>
                      <a:r>
                        <a:rPr lang="en-US" sz="900" u="none" strike="noStrike">
                          <a:effectLst/>
                        </a:rPr>
                        <a:t>5</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fontAlgn="ctr"/>
                      <a:r>
                        <a:rPr lang="en-US" sz="900" u="none" strike="noStrike">
                          <a:effectLst/>
                        </a:rPr>
                        <a:t>5</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fontAlgn="ctr"/>
                      <a:r>
                        <a:rPr lang="en-US" sz="900" u="none" strike="noStrike">
                          <a:effectLst/>
                        </a:rPr>
                        <a:t>5</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fontAlgn="ctr"/>
                      <a:r>
                        <a:rPr lang="en-US" sz="900" u="none" strike="noStrike">
                          <a:effectLst/>
                        </a:rPr>
                        <a:t>5</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fontAlgn="ctr"/>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2997423618"/>
                  </a:ext>
                </a:extLst>
              </a:tr>
              <a:tr h="381000">
                <a:tc rowSpan="2">
                  <a:txBody>
                    <a:bodyPr/>
                    <a:lstStyle/>
                    <a:p>
                      <a:pPr algn="ctr" fontAlgn="ctr"/>
                      <a:r>
                        <a:rPr lang="en-US" sz="900" u="none" strike="noStrike">
                          <a:effectLst/>
                        </a:rPr>
                        <a:t>Detection Area (cm</a:t>
                      </a:r>
                      <a:r>
                        <a:rPr lang="en-US" sz="900" u="none" strike="noStrike" baseline="30000">
                          <a:effectLst/>
                        </a:rPr>
                        <a:t>2</a:t>
                      </a:r>
                      <a:r>
                        <a:rPr lang="en-US" sz="900" u="none" strike="noStrike">
                          <a:effectLst/>
                        </a:rPr>
                        <a:t>)</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en-US" sz="900" u="none" strike="noStrike">
                          <a:effectLst/>
                        </a:rPr>
                        <a:t>20%</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900" u="none" strike="noStrike">
                          <a:effectLst/>
                        </a:rPr>
                        <a:t>0.297</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900" u="none" strike="noStrike">
                          <a:effectLst/>
                        </a:rPr>
                        <a:t>0.167</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900" u="none" strike="noStrike">
                          <a:effectLst/>
                        </a:rPr>
                        <a:t>&lt; 0.1</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900" u="none" strike="noStrike">
                          <a:effectLst/>
                        </a:rPr>
                        <a:t>0.1</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900" u="none" strike="noStrike">
                          <a:effectLst/>
                        </a:rPr>
                        <a:t>0.096</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900" u="none" strike="noStrike">
                          <a:effectLst/>
                        </a:rPr>
                        <a:t>0.2961</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7915917"/>
                  </a:ext>
                </a:extLst>
              </a:tr>
              <a:tr h="190500">
                <a:tc vMerge="1">
                  <a:txBody>
                    <a:bodyPr/>
                    <a:lstStyle/>
                    <a:p>
                      <a:endParaRPr lang="en-US"/>
                    </a:p>
                  </a:txBody>
                  <a:tcPr/>
                </a:tc>
                <a:tc vMerge="1">
                  <a:txBody>
                    <a:bodyPr/>
                    <a:lstStyle/>
                    <a:p>
                      <a:endParaRPr lang="en-US"/>
                    </a:p>
                  </a:txBody>
                  <a:tcPr/>
                </a:tc>
                <a:tc>
                  <a:txBody>
                    <a:bodyPr/>
                    <a:lstStyle/>
                    <a:p>
                      <a:pPr algn="ctr" fontAlgn="ctr"/>
                      <a:r>
                        <a:rPr lang="en-US" sz="900" u="none" strike="noStrike">
                          <a:effectLst/>
                        </a:rPr>
                        <a:t>2</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900" u="none" strike="noStrike">
                          <a:effectLst/>
                        </a:rPr>
                        <a:t>2</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en-US" sz="900" u="none" strike="noStrike">
                          <a:effectLst/>
                        </a:rPr>
                        <a:t>2</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en-US" sz="900" u="none" strike="noStrike">
                          <a:effectLst/>
                        </a:rPr>
                        <a:t>2</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11119323"/>
                  </a:ext>
                </a:extLst>
              </a:tr>
              <a:tr h="358588">
                <a:tc rowSpan="2">
                  <a:txBody>
                    <a:bodyPr/>
                    <a:lstStyle/>
                    <a:p>
                      <a:pPr algn="ctr" fontAlgn="ctr"/>
                      <a:r>
                        <a:rPr lang="en-US" sz="900" u="none" strike="noStrike">
                          <a:effectLst/>
                        </a:rPr>
                        <a:t>Power (W)</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en-US" sz="900" u="none" strike="noStrike">
                          <a:effectLst/>
                        </a:rPr>
                        <a:t>15%</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900" u="none" strike="noStrike">
                          <a:effectLst/>
                        </a:rPr>
                        <a:t>0.724</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900" u="none" strike="noStrike">
                          <a:effectLst/>
                        </a:rPr>
                        <a:t>0.6</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900" u="none" strike="noStrike">
                          <a:effectLst/>
                        </a:rPr>
                        <a:t>0.1235</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900" u="none" strike="noStrike">
                          <a:effectLst/>
                        </a:rPr>
                        <a:t>0.375</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900" u="none" strike="noStrike">
                          <a:effectLst/>
                        </a:rPr>
                        <a:t>0.375</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900" u="none" strike="noStrike">
                          <a:effectLst/>
                        </a:rPr>
                        <a:t>0.19</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9370878"/>
                  </a:ext>
                </a:extLst>
              </a:tr>
              <a:tr h="190500">
                <a:tc vMerge="1">
                  <a:txBody>
                    <a:bodyPr/>
                    <a:lstStyle/>
                    <a:p>
                      <a:endParaRPr lang="en-US"/>
                    </a:p>
                  </a:txBody>
                  <a:tcPr/>
                </a:tc>
                <a:tc vMerge="1">
                  <a:txBody>
                    <a:bodyPr/>
                    <a:lstStyle/>
                    <a:p>
                      <a:endParaRPr lang="en-US"/>
                    </a:p>
                  </a:txBody>
                  <a:tcPr/>
                </a:tc>
                <a:tc>
                  <a:txBody>
                    <a:bodyPr/>
                    <a:lstStyle/>
                    <a:p>
                      <a:pPr algn="ctr" fontAlgn="ctr"/>
                      <a:r>
                        <a:rPr lang="en-US" sz="900" u="none" strike="noStrike">
                          <a:effectLst/>
                        </a:rPr>
                        <a:t>2</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900" u="none" strike="noStrike">
                          <a:effectLst/>
                        </a:rPr>
                        <a:t>2</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900" u="none" strike="noStrike">
                          <a:effectLst/>
                        </a:rPr>
                        <a:t>5</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fontAlgn="ctr"/>
                      <a:r>
                        <a:rPr lang="en-US" sz="900" u="none" strike="noStrike">
                          <a:effectLst/>
                        </a:rPr>
                        <a:t>3</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ctr"/>
                      <a:r>
                        <a:rPr lang="en-US" sz="900" u="none" strike="noStrike">
                          <a:effectLst/>
                        </a:rPr>
                        <a:t>3</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ctr"/>
                      <a:r>
                        <a:rPr lang="en-US" sz="900" u="none" strike="noStrike">
                          <a:effectLst/>
                        </a:rPr>
                        <a:t>5</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139540857"/>
                  </a:ext>
                </a:extLst>
              </a:tr>
              <a:tr h="381000">
                <a:tc rowSpan="2">
                  <a:txBody>
                    <a:bodyPr/>
                    <a:lstStyle/>
                    <a:p>
                      <a:pPr algn="ctr" fontAlgn="ctr"/>
                      <a:r>
                        <a:rPr lang="en-US" sz="900" u="none" strike="noStrike">
                          <a:effectLst/>
                        </a:rPr>
                        <a:t>Volume  (cm</a:t>
                      </a:r>
                      <a:r>
                        <a:rPr lang="en-US" sz="900" u="none" strike="noStrike" baseline="30000">
                          <a:effectLst/>
                        </a:rPr>
                        <a:t>3</a:t>
                      </a:r>
                      <a:r>
                        <a:rPr lang="en-US" sz="900" u="none" strike="noStrike">
                          <a:effectLst/>
                        </a:rPr>
                        <a:t>)</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en-US" sz="900" u="none" strike="noStrike">
                          <a:effectLst/>
                        </a:rPr>
                        <a:t>10%</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900" u="none" strike="noStrike">
                          <a:effectLst/>
                        </a:rPr>
                        <a:t>7.2</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900" u="none" strike="noStrike">
                          <a:effectLst/>
                        </a:rPr>
                        <a:t>3.072</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900" u="none" strike="noStrike">
                          <a:effectLst/>
                        </a:rPr>
                        <a:t>0.304</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900" u="none" strike="noStrike">
                          <a:effectLst/>
                        </a:rPr>
                        <a:t>4.096</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900" u="none" strike="noStrike">
                          <a:effectLst/>
                        </a:rPr>
                        <a:t>6.5</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900" u="none" strike="noStrike">
                          <a:effectLst/>
                        </a:rPr>
                        <a:t>0.25589601</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0337482"/>
                  </a:ext>
                </a:extLst>
              </a:tr>
              <a:tr h="190500">
                <a:tc vMerge="1">
                  <a:txBody>
                    <a:bodyPr/>
                    <a:lstStyle/>
                    <a:p>
                      <a:endParaRPr lang="en-US"/>
                    </a:p>
                  </a:txBody>
                  <a:tcPr/>
                </a:tc>
                <a:tc vMerge="1">
                  <a:txBody>
                    <a:bodyPr/>
                    <a:lstStyle/>
                    <a:p>
                      <a:endParaRPr lang="en-US"/>
                    </a:p>
                  </a:txBody>
                  <a:tcPr/>
                </a:tc>
                <a:tc>
                  <a:txBody>
                    <a:bodyPr/>
                    <a:lstStyle/>
                    <a:p>
                      <a:pPr algn="ctr" fontAlgn="ctr"/>
                      <a:r>
                        <a:rPr lang="en-US" sz="900" u="none" strike="noStrike">
                          <a:effectLst/>
                        </a:rPr>
                        <a:t>2</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900" u="none" strike="noStrike">
                          <a:effectLst/>
                        </a:rPr>
                        <a:t>3</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ctr"/>
                      <a:r>
                        <a:rPr lang="en-US" sz="900" u="none" strike="noStrike">
                          <a:effectLst/>
                        </a:rPr>
                        <a:t>5</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fontAlgn="ctr"/>
                      <a:r>
                        <a:rPr lang="en-US" sz="900" u="none" strike="noStrike">
                          <a:effectLst/>
                        </a:rPr>
                        <a:t>3</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ctr"/>
                      <a:r>
                        <a:rPr lang="en-US" sz="900" u="none" strike="noStrike">
                          <a:effectLst/>
                        </a:rPr>
                        <a:t>2</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900" u="none" strike="noStrike">
                          <a:effectLst/>
                        </a:rPr>
                        <a:t>5</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455219809"/>
                  </a:ext>
                </a:extLst>
              </a:tr>
              <a:tr h="180975">
                <a:tc>
                  <a:txBody>
                    <a:bodyPr/>
                    <a:lstStyle/>
                    <a:p>
                      <a:pPr algn="ctr" fontAlgn="ctr"/>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053680408"/>
                  </a:ext>
                </a:extLst>
              </a:tr>
              <a:tr h="190500">
                <a:tc>
                  <a:txBody>
                    <a:bodyPr/>
                    <a:lstStyle/>
                    <a:p>
                      <a:pPr algn="ctr" fontAlgn="ctr"/>
                      <a:r>
                        <a:rPr lang="en-US" sz="900" u="none" strike="noStrike">
                          <a:effectLst/>
                        </a:rPr>
                        <a:t>TOTAL</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900" u="none" strike="noStrike">
                          <a:effectLst/>
                        </a:rPr>
                        <a:t>100%</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900" u="none" strike="noStrike">
                          <a:effectLst/>
                        </a:rPr>
                        <a:t>3.65</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en-US" sz="900" u="none" strike="noStrike">
                          <a:effectLst/>
                        </a:rPr>
                        <a:t>2.55</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900" u="none" strike="noStrike">
                          <a:effectLst/>
                        </a:rPr>
                        <a:t>3.3</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900" u="none" strike="noStrike">
                          <a:effectLst/>
                        </a:rPr>
                        <a:t>2.7</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900" u="none" strike="noStrike">
                          <a:effectLst/>
                        </a:rPr>
                        <a:t>2.4</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900" u="none" strike="noStrike" dirty="0">
                          <a:effectLst/>
                        </a:rPr>
                        <a:t>2.2</a:t>
                      </a:r>
                      <a:endParaRPr lang="en-US" sz="9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2175482"/>
                  </a:ext>
                </a:extLst>
              </a:tr>
            </a:tbl>
          </a:graphicData>
        </a:graphic>
      </p:graphicFrame>
      <p:sp>
        <p:nvSpPr>
          <p:cNvPr id="4" name="Slide Number Placeholder 3"/>
          <p:cNvSpPr>
            <a:spLocks noGrp="1"/>
          </p:cNvSpPr>
          <p:nvPr>
            <p:ph type="sldNum" sz="quarter" idx="4"/>
          </p:nvPr>
        </p:nvSpPr>
        <p:spPr/>
        <p:txBody>
          <a:bodyPr/>
          <a:lstStyle/>
          <a:p>
            <a:fld id="{FC570E26-FC15-4AA8-90CC-DE4D2ACF0111}" type="slidenum">
              <a:rPr lang="en-US" smtClean="0"/>
              <a:pPr/>
              <a:t>30</a:t>
            </a:fld>
            <a:endParaRPr lang="en-US"/>
          </a:p>
        </p:txBody>
      </p:sp>
    </p:spTree>
    <p:extLst>
      <p:ext uri="{BB962C8B-B14F-4D97-AF65-F5344CB8AC3E}">
        <p14:creationId xmlns:p14="http://schemas.microsoft.com/office/powerpoint/2010/main" val="26978948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B80F7-D006-48E9-9F75-8FC6CD313606}"/>
              </a:ext>
            </a:extLst>
          </p:cNvPr>
          <p:cNvSpPr>
            <a:spLocks noGrp="1"/>
          </p:cNvSpPr>
          <p:nvPr>
            <p:ph type="title"/>
          </p:nvPr>
        </p:nvSpPr>
        <p:spPr>
          <a:xfrm>
            <a:off x="451693" y="115887"/>
            <a:ext cx="10964199" cy="754446"/>
          </a:xfrm>
          <a:prstGeom prst="rect">
            <a:avLst/>
          </a:prstGeom>
        </p:spPr>
        <p:txBody>
          <a:bodyPr/>
          <a:lstStyle/>
          <a:p>
            <a:r>
              <a:rPr lang="en-US"/>
              <a:t>CRP – MUX Diagram</a:t>
            </a:r>
          </a:p>
        </p:txBody>
      </p:sp>
      <p:sp>
        <p:nvSpPr>
          <p:cNvPr id="5" name="Slide Number Placeholder 4"/>
          <p:cNvSpPr>
            <a:spLocks noGrp="1"/>
          </p:cNvSpPr>
          <p:nvPr>
            <p:ph type="sldNum" sz="quarter" idx="4"/>
          </p:nvPr>
        </p:nvSpPr>
        <p:spPr/>
        <p:txBody>
          <a:bodyPr/>
          <a:lstStyle/>
          <a:p>
            <a:fld id="{FC570E26-FC15-4AA8-90CC-DE4D2ACF0111}" type="slidenum">
              <a:rPr lang="en-US" smtClean="0"/>
              <a:pPr/>
              <a:t>31</a:t>
            </a:fld>
            <a:endParaRPr lang="en-US"/>
          </a:p>
        </p:txBody>
      </p:sp>
      <p:pic>
        <p:nvPicPr>
          <p:cNvPr id="7" name="Content Placeholder 6" descr="A close up of a map&#10;&#10;Description automatically generated">
            <a:extLst>
              <a:ext uri="{FF2B5EF4-FFF2-40B4-BE49-F238E27FC236}">
                <a16:creationId xmlns:a16="http://schemas.microsoft.com/office/drawing/2014/main" id="{819DB919-6C76-49E2-AD4A-5808DA242F7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50880" y="940932"/>
            <a:ext cx="9090240" cy="5917068"/>
          </a:xfrm>
        </p:spPr>
      </p:pic>
    </p:spTree>
    <p:extLst>
      <p:ext uri="{BB962C8B-B14F-4D97-AF65-F5344CB8AC3E}">
        <p14:creationId xmlns:p14="http://schemas.microsoft.com/office/powerpoint/2010/main" val="1629554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B80F7-D006-48E9-9F75-8FC6CD313606}"/>
              </a:ext>
            </a:extLst>
          </p:cNvPr>
          <p:cNvSpPr>
            <a:spLocks noGrp="1"/>
          </p:cNvSpPr>
          <p:nvPr>
            <p:ph type="title"/>
          </p:nvPr>
        </p:nvSpPr>
        <p:spPr>
          <a:xfrm>
            <a:off x="451693" y="115887"/>
            <a:ext cx="10964199" cy="754446"/>
          </a:xfrm>
          <a:prstGeom prst="rect">
            <a:avLst/>
          </a:prstGeom>
        </p:spPr>
        <p:txBody>
          <a:bodyPr/>
          <a:lstStyle/>
          <a:p>
            <a:r>
              <a:rPr lang="en-US"/>
              <a:t>CRP – Mission Concept (1 of 2)</a:t>
            </a:r>
          </a:p>
        </p:txBody>
      </p:sp>
      <p:sp>
        <p:nvSpPr>
          <p:cNvPr id="5" name="Slide Number Placeholder 4"/>
          <p:cNvSpPr>
            <a:spLocks noGrp="1"/>
          </p:cNvSpPr>
          <p:nvPr>
            <p:ph type="sldNum" sz="quarter" idx="4"/>
          </p:nvPr>
        </p:nvSpPr>
        <p:spPr/>
        <p:txBody>
          <a:bodyPr/>
          <a:lstStyle/>
          <a:p>
            <a:fld id="{FC570E26-FC15-4AA8-90CC-DE4D2ACF0111}" type="slidenum">
              <a:rPr lang="en-US" smtClean="0"/>
              <a:pPr/>
              <a:t>4</a:t>
            </a:fld>
            <a:endParaRPr lang="en-US"/>
          </a:p>
        </p:txBody>
      </p:sp>
      <p:sp>
        <p:nvSpPr>
          <p:cNvPr id="16" name="Content Placeholder 2">
            <a:extLst>
              <a:ext uri="{FF2B5EF4-FFF2-40B4-BE49-F238E27FC236}">
                <a16:creationId xmlns:a16="http://schemas.microsoft.com/office/drawing/2014/main" id="{1B0FFF48-20E6-4996-8EAA-27102EDA0F69}"/>
              </a:ext>
            </a:extLst>
          </p:cNvPr>
          <p:cNvSpPr>
            <a:spLocks noGrp="1"/>
          </p:cNvSpPr>
          <p:nvPr>
            <p:ph idx="1"/>
          </p:nvPr>
        </p:nvSpPr>
        <p:spPr>
          <a:xfrm>
            <a:off x="451692" y="1123722"/>
            <a:ext cx="11325339" cy="4908783"/>
          </a:xfrm>
        </p:spPr>
        <p:txBody>
          <a:bodyPr anchor="t"/>
          <a:lstStyle/>
          <a:p>
            <a:pPr marL="227965" indent="-227965"/>
            <a:r>
              <a:rPr lang="en-US" dirty="0"/>
              <a:t>Two layers of CMOS sensors to detect direction</a:t>
            </a:r>
          </a:p>
          <a:p>
            <a:pPr marL="685165" lvl="1" indent="-227965"/>
            <a:r>
              <a:rPr lang="en-US" sz="2400" dirty="0">
                <a:latin typeface="Century Gothic"/>
              </a:rPr>
              <a:t>Use straight line approximation and the known height between the two sensors</a:t>
            </a:r>
          </a:p>
          <a:p>
            <a:pPr marL="685165" lvl="1" indent="-227965"/>
            <a:r>
              <a:rPr lang="en-US" sz="2400" dirty="0">
                <a:latin typeface="Century Gothic"/>
              </a:rPr>
              <a:t>Local direction angle </a:t>
            </a:r>
            <a:r>
              <a:rPr lang="el-GR" sz="2400" i="1" dirty="0">
                <a:latin typeface="Century Gothic"/>
              </a:rPr>
              <a:t>θ</a:t>
            </a:r>
            <a:r>
              <a:rPr lang="en-US" sz="2400" dirty="0">
                <a:latin typeface="Century Gothic"/>
              </a:rPr>
              <a:t> calculated relative to the pixel array</a:t>
            </a:r>
          </a:p>
          <a:p>
            <a:pPr marL="685165" lvl="1" indent="-227965"/>
            <a:r>
              <a:rPr lang="en-US" sz="2400" dirty="0">
                <a:latin typeface="Century Gothic"/>
              </a:rPr>
              <a:t>GPS and attitude data recorded for specific location of test </a:t>
            </a:r>
          </a:p>
        </p:txBody>
      </p:sp>
      <p:sp>
        <p:nvSpPr>
          <p:cNvPr id="7" name="TextBox 6">
            <a:extLst>
              <a:ext uri="{FF2B5EF4-FFF2-40B4-BE49-F238E27FC236}">
                <a16:creationId xmlns:a16="http://schemas.microsoft.com/office/drawing/2014/main" id="{C7BBC638-FE3F-4ED1-B603-43740845FEC7}"/>
              </a:ext>
            </a:extLst>
          </p:cNvPr>
          <p:cNvSpPr txBox="1"/>
          <p:nvPr/>
        </p:nvSpPr>
        <p:spPr>
          <a:xfrm>
            <a:off x="3836019" y="6118771"/>
            <a:ext cx="392307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2">
                    <a:lumMod val="90000"/>
                  </a:schemeClr>
                </a:solidFill>
              </a:rPr>
              <a:t>Fig CRP-3: Pixel Arrangement</a:t>
            </a:r>
          </a:p>
        </p:txBody>
      </p:sp>
      <p:grpSp>
        <p:nvGrpSpPr>
          <p:cNvPr id="4" name="Group 3"/>
          <p:cNvGrpSpPr/>
          <p:nvPr/>
        </p:nvGrpSpPr>
        <p:grpSpPr>
          <a:xfrm>
            <a:off x="2726154" y="3047675"/>
            <a:ext cx="6134361" cy="2984830"/>
            <a:chOff x="2683022" y="1897486"/>
            <a:chExt cx="7042920" cy="4135019"/>
          </a:xfrm>
        </p:grpSpPr>
        <p:grpSp>
          <p:nvGrpSpPr>
            <p:cNvPr id="17" name="Group 16"/>
            <p:cNvGrpSpPr/>
            <p:nvPr/>
          </p:nvGrpSpPr>
          <p:grpSpPr>
            <a:xfrm>
              <a:off x="2683022" y="2405902"/>
              <a:ext cx="6501540" cy="3626603"/>
              <a:chOff x="2683021" y="1348353"/>
              <a:chExt cx="6501540" cy="3626603"/>
            </a:xfrm>
          </p:grpSpPr>
          <p:sp>
            <p:nvSpPr>
              <p:cNvPr id="6" name="Rectangle 5"/>
              <p:cNvSpPr/>
              <p:nvPr/>
            </p:nvSpPr>
            <p:spPr>
              <a:xfrm>
                <a:off x="2683022" y="2394489"/>
                <a:ext cx="6501539" cy="36421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CMOS Pixel Array 1</a:t>
                </a:r>
              </a:p>
            </p:txBody>
          </p:sp>
          <p:sp>
            <p:nvSpPr>
              <p:cNvPr id="8" name="Rectangle 7"/>
              <p:cNvSpPr/>
              <p:nvPr/>
            </p:nvSpPr>
            <p:spPr>
              <a:xfrm>
                <a:off x="2683021" y="3552694"/>
                <a:ext cx="6501539" cy="36421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CMOS Pixel Array 2</a:t>
                </a:r>
              </a:p>
            </p:txBody>
          </p:sp>
          <p:cxnSp>
            <p:nvCxnSpPr>
              <p:cNvPr id="11" name="Straight Arrow Connector 10"/>
              <p:cNvCxnSpPr/>
              <p:nvPr/>
            </p:nvCxnSpPr>
            <p:spPr>
              <a:xfrm flipH="1">
                <a:off x="6710766" y="1348353"/>
                <a:ext cx="1790056" cy="3626603"/>
              </a:xfrm>
              <a:prstGeom prst="straightConnector1">
                <a:avLst/>
              </a:prstGeom>
              <a:ln w="381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4" name="Arc 13"/>
              <p:cNvSpPr/>
              <p:nvPr/>
            </p:nvSpPr>
            <p:spPr>
              <a:xfrm>
                <a:off x="7307450" y="3316199"/>
                <a:ext cx="457200" cy="472406"/>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7636791" y="3073780"/>
                <a:ext cx="294468" cy="369332"/>
              </a:xfrm>
              <a:prstGeom prst="rect">
                <a:avLst/>
              </a:prstGeom>
              <a:noFill/>
            </p:spPr>
            <p:txBody>
              <a:bodyPr wrap="square" rtlCol="0">
                <a:spAutoFit/>
              </a:bodyPr>
              <a:lstStyle/>
              <a:p>
                <a:r>
                  <a:rPr lang="el-GR" i="1"/>
                  <a:t>θ</a:t>
                </a:r>
                <a:endParaRPr lang="en-US" i="1"/>
              </a:p>
            </p:txBody>
          </p:sp>
        </p:grpSp>
        <p:sp>
          <p:nvSpPr>
            <p:cNvPr id="3" name="TextBox 2"/>
            <p:cNvSpPr txBox="1"/>
            <p:nvPr/>
          </p:nvSpPr>
          <p:spPr>
            <a:xfrm>
              <a:off x="8500823" y="1897486"/>
              <a:ext cx="1225119" cy="646331"/>
            </a:xfrm>
            <a:prstGeom prst="rect">
              <a:avLst/>
            </a:prstGeom>
            <a:noFill/>
          </p:spPr>
          <p:txBody>
            <a:bodyPr wrap="square" rtlCol="0">
              <a:spAutoFit/>
            </a:bodyPr>
            <a:lstStyle/>
            <a:p>
              <a:pPr algn="ctr"/>
              <a:r>
                <a:rPr lang="en-US" dirty="0"/>
                <a:t>Cosmic Ray Path</a:t>
              </a:r>
            </a:p>
          </p:txBody>
        </p:sp>
      </p:grpSp>
    </p:spTree>
    <p:extLst>
      <p:ext uri="{BB962C8B-B14F-4D97-AF65-F5344CB8AC3E}">
        <p14:creationId xmlns:p14="http://schemas.microsoft.com/office/powerpoint/2010/main" val="1651650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B80F7-D006-48E9-9F75-8FC6CD313606}"/>
              </a:ext>
            </a:extLst>
          </p:cNvPr>
          <p:cNvSpPr>
            <a:spLocks noGrp="1"/>
          </p:cNvSpPr>
          <p:nvPr>
            <p:ph type="title"/>
          </p:nvPr>
        </p:nvSpPr>
        <p:spPr>
          <a:xfrm>
            <a:off x="451693" y="115887"/>
            <a:ext cx="10964199" cy="754446"/>
          </a:xfrm>
          <a:prstGeom prst="rect">
            <a:avLst/>
          </a:prstGeom>
        </p:spPr>
        <p:txBody>
          <a:bodyPr/>
          <a:lstStyle/>
          <a:p>
            <a:r>
              <a:rPr lang="en-US"/>
              <a:t>CRP – Mission Concept (2 of 2)</a:t>
            </a:r>
          </a:p>
        </p:txBody>
      </p:sp>
      <p:sp>
        <p:nvSpPr>
          <p:cNvPr id="5" name="Slide Number Placeholder 4"/>
          <p:cNvSpPr>
            <a:spLocks noGrp="1"/>
          </p:cNvSpPr>
          <p:nvPr>
            <p:ph type="sldNum" sz="quarter" idx="4"/>
          </p:nvPr>
        </p:nvSpPr>
        <p:spPr/>
        <p:txBody>
          <a:bodyPr/>
          <a:lstStyle/>
          <a:p>
            <a:fld id="{FC570E26-FC15-4AA8-90CC-DE4D2ACF0111}" type="slidenum">
              <a:rPr lang="en-US" smtClean="0"/>
              <a:pPr/>
              <a:t>5</a:t>
            </a:fld>
            <a:endParaRPr lang="en-US"/>
          </a:p>
        </p:txBody>
      </p:sp>
      <p:sp>
        <p:nvSpPr>
          <p:cNvPr id="16" name="Content Placeholder 2">
            <a:extLst>
              <a:ext uri="{FF2B5EF4-FFF2-40B4-BE49-F238E27FC236}">
                <a16:creationId xmlns:a16="http://schemas.microsoft.com/office/drawing/2014/main" id="{1B0FFF48-20E6-4996-8EAA-27102EDA0F69}"/>
              </a:ext>
            </a:extLst>
          </p:cNvPr>
          <p:cNvSpPr>
            <a:spLocks noGrp="1"/>
          </p:cNvSpPr>
          <p:nvPr>
            <p:ph idx="1"/>
          </p:nvPr>
        </p:nvSpPr>
        <p:spPr>
          <a:xfrm>
            <a:off x="451692" y="1123722"/>
            <a:ext cx="11325339" cy="4908783"/>
          </a:xfrm>
        </p:spPr>
        <p:txBody>
          <a:bodyPr anchor="t"/>
          <a:lstStyle/>
          <a:p>
            <a:pPr marL="227965" indent="-227965"/>
            <a:r>
              <a:rPr lang="en-US" sz="2400"/>
              <a:t>An array of four CMOS sensors per layer</a:t>
            </a:r>
            <a:endParaRPr lang="en-US"/>
          </a:p>
          <a:p>
            <a:pPr marL="227965" indent="-227965"/>
            <a:r>
              <a:rPr lang="en-US" sz="2400"/>
              <a:t>Two sensors have tungsten over the sensor pixel array</a:t>
            </a:r>
          </a:p>
          <a:p>
            <a:pPr marL="227965" indent="-227965"/>
            <a:r>
              <a:rPr lang="en-US" sz="2400"/>
              <a:t>Two sensors have no tungsten and are directional</a:t>
            </a:r>
          </a:p>
          <a:p>
            <a:pPr marL="685165" lvl="1" indent="-227965"/>
            <a:r>
              <a:rPr lang="en-US" sz="1600">
                <a:latin typeface="+mn-lt"/>
              </a:rPr>
              <a:t>Determine magnitude from pixel intensity before and after tungsten</a:t>
            </a:r>
          </a:p>
          <a:p>
            <a:pPr marL="685165" lvl="1" indent="-227965"/>
            <a:r>
              <a:rPr lang="en-US" sz="1600">
                <a:latin typeface="+mn-lt"/>
              </a:rPr>
              <a:t>Estimate the energy loss through the tungsten to aid in calculation</a:t>
            </a:r>
          </a:p>
          <a:p>
            <a:pPr marL="685165" lvl="1" indent="-227965"/>
            <a:r>
              <a:rPr lang="en-US" sz="1600">
                <a:latin typeface="+mn-lt"/>
              </a:rPr>
              <a:t>Directional used to compare intensity values and showering effect</a:t>
            </a:r>
          </a:p>
        </p:txBody>
      </p:sp>
      <p:cxnSp>
        <p:nvCxnSpPr>
          <p:cNvPr id="29" name="Straight Connector 28"/>
          <p:cNvCxnSpPr>
            <a:cxnSpLocks/>
          </p:cNvCxnSpPr>
          <p:nvPr/>
        </p:nvCxnSpPr>
        <p:spPr>
          <a:xfrm>
            <a:off x="9978684" y="2319807"/>
            <a:ext cx="0" cy="365760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31" name="Straight Connector 30"/>
          <p:cNvCxnSpPr>
            <a:cxnSpLocks/>
          </p:cNvCxnSpPr>
          <p:nvPr/>
        </p:nvCxnSpPr>
        <p:spPr>
          <a:xfrm>
            <a:off x="8149884" y="4148607"/>
            <a:ext cx="36576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grpSp>
        <p:nvGrpSpPr>
          <p:cNvPr id="46" name="Group 45"/>
          <p:cNvGrpSpPr/>
          <p:nvPr/>
        </p:nvGrpSpPr>
        <p:grpSpPr>
          <a:xfrm>
            <a:off x="8149884" y="1826428"/>
            <a:ext cx="3657600" cy="4150979"/>
            <a:chOff x="7617868" y="1826428"/>
            <a:chExt cx="3657600" cy="4150979"/>
          </a:xfrm>
        </p:grpSpPr>
        <p:sp>
          <p:nvSpPr>
            <p:cNvPr id="24" name="Rectangle 23"/>
            <p:cNvSpPr/>
            <p:nvPr/>
          </p:nvSpPr>
          <p:spPr>
            <a:xfrm>
              <a:off x="8496218" y="3204048"/>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8" name="Rectangle 37"/>
            <p:cNvSpPr/>
            <p:nvPr/>
          </p:nvSpPr>
          <p:spPr>
            <a:xfrm>
              <a:off x="8496218" y="4178767"/>
              <a:ext cx="914400" cy="9144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(0.5 cm)</a:t>
              </a:r>
            </a:p>
          </p:txBody>
        </p:sp>
        <p:sp>
          <p:nvSpPr>
            <p:cNvPr id="39" name="Rectangle 38"/>
            <p:cNvSpPr/>
            <p:nvPr/>
          </p:nvSpPr>
          <p:spPr>
            <a:xfrm>
              <a:off x="9482719" y="4178767"/>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Rectangle 40"/>
            <p:cNvSpPr/>
            <p:nvPr/>
          </p:nvSpPr>
          <p:spPr>
            <a:xfrm>
              <a:off x="9482719" y="3202344"/>
              <a:ext cx="914400" cy="9144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 cm)</a:t>
              </a:r>
            </a:p>
          </p:txBody>
        </p:sp>
        <p:grpSp>
          <p:nvGrpSpPr>
            <p:cNvPr id="45" name="Group 44"/>
            <p:cNvGrpSpPr/>
            <p:nvPr/>
          </p:nvGrpSpPr>
          <p:grpSpPr>
            <a:xfrm>
              <a:off x="7617868" y="1826428"/>
              <a:ext cx="3657600" cy="4150979"/>
              <a:chOff x="7617868" y="1826428"/>
              <a:chExt cx="3657600" cy="4150979"/>
            </a:xfrm>
          </p:grpSpPr>
          <p:sp>
            <p:nvSpPr>
              <p:cNvPr id="23" name="Rectangle 22"/>
              <p:cNvSpPr/>
              <p:nvPr/>
            </p:nvSpPr>
            <p:spPr>
              <a:xfrm>
                <a:off x="7617868" y="2319807"/>
                <a:ext cx="3657600" cy="3657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8843778" y="1826428"/>
                <a:ext cx="1205779" cy="369332"/>
              </a:xfrm>
              <a:prstGeom prst="rect">
                <a:avLst/>
              </a:prstGeom>
              <a:noFill/>
            </p:spPr>
            <p:txBody>
              <a:bodyPr wrap="none" rtlCol="0">
                <a:spAutoFit/>
              </a:bodyPr>
              <a:lstStyle/>
              <a:p>
                <a:r>
                  <a:rPr lang="en-US" u="sng"/>
                  <a:t>Top View</a:t>
                </a:r>
              </a:p>
            </p:txBody>
          </p:sp>
        </p:grpSp>
      </p:grpSp>
      <p:grpSp>
        <p:nvGrpSpPr>
          <p:cNvPr id="51" name="Group 50"/>
          <p:cNvGrpSpPr/>
          <p:nvPr/>
        </p:nvGrpSpPr>
        <p:grpSpPr>
          <a:xfrm>
            <a:off x="443739" y="3385528"/>
            <a:ext cx="7288838" cy="3055337"/>
            <a:chOff x="443739" y="3385528"/>
            <a:chExt cx="7288838" cy="3055337"/>
          </a:xfrm>
        </p:grpSpPr>
        <p:grpSp>
          <p:nvGrpSpPr>
            <p:cNvPr id="47" name="Group 46"/>
            <p:cNvGrpSpPr/>
            <p:nvPr/>
          </p:nvGrpSpPr>
          <p:grpSpPr>
            <a:xfrm>
              <a:off x="800448" y="3385528"/>
              <a:ext cx="6501540" cy="3055337"/>
              <a:chOff x="451692" y="2616785"/>
              <a:chExt cx="6501540" cy="3055337"/>
            </a:xfrm>
          </p:grpSpPr>
          <p:grpSp>
            <p:nvGrpSpPr>
              <p:cNvPr id="44" name="Group 43"/>
              <p:cNvGrpSpPr/>
              <p:nvPr/>
            </p:nvGrpSpPr>
            <p:grpSpPr>
              <a:xfrm>
                <a:off x="451692" y="2987111"/>
                <a:ext cx="6501540" cy="2685011"/>
                <a:chOff x="122702" y="3034145"/>
                <a:chExt cx="6501540" cy="2685011"/>
              </a:xfrm>
            </p:grpSpPr>
            <p:grpSp>
              <p:nvGrpSpPr>
                <p:cNvPr id="17" name="Group 16"/>
                <p:cNvGrpSpPr/>
                <p:nvPr/>
              </p:nvGrpSpPr>
              <p:grpSpPr>
                <a:xfrm>
                  <a:off x="122702" y="3034145"/>
                  <a:ext cx="6501540" cy="2685011"/>
                  <a:chOff x="2683021" y="1863697"/>
                  <a:chExt cx="6501540" cy="2685011"/>
                </a:xfrm>
              </p:grpSpPr>
              <p:cxnSp>
                <p:nvCxnSpPr>
                  <p:cNvPr id="18" name="Straight Arrow Connector 17"/>
                  <p:cNvCxnSpPr/>
                  <p:nvPr/>
                </p:nvCxnSpPr>
                <p:spPr>
                  <a:xfrm>
                    <a:off x="3749039" y="1863697"/>
                    <a:ext cx="232756" cy="2685011"/>
                  </a:xfrm>
                  <a:prstGeom prst="straightConnector1">
                    <a:avLst/>
                  </a:prstGeom>
                  <a:ln w="381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683022" y="2394489"/>
                    <a:ext cx="6501539" cy="36421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Sensor Array Layer 1</a:t>
                    </a:r>
                  </a:p>
                </p:txBody>
              </p:sp>
              <p:sp>
                <p:nvSpPr>
                  <p:cNvPr id="8" name="Rectangle 7"/>
                  <p:cNvSpPr/>
                  <p:nvPr/>
                </p:nvSpPr>
                <p:spPr>
                  <a:xfrm>
                    <a:off x="2683021" y="3552694"/>
                    <a:ext cx="6501539" cy="36421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Sensor Array Layer 2</a:t>
                    </a:r>
                  </a:p>
                </p:txBody>
              </p:sp>
              <p:cxnSp>
                <p:nvCxnSpPr>
                  <p:cNvPr id="11" name="Straight Arrow Connector 10"/>
                  <p:cNvCxnSpPr/>
                  <p:nvPr/>
                </p:nvCxnSpPr>
                <p:spPr>
                  <a:xfrm flipH="1">
                    <a:off x="7146893" y="1863697"/>
                    <a:ext cx="1115957" cy="2685011"/>
                  </a:xfrm>
                  <a:prstGeom prst="straightConnector1">
                    <a:avLst/>
                  </a:prstGeom>
                  <a:ln w="381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3870420" y="4022796"/>
                  <a:ext cx="1753422" cy="68773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Tungsten (0.5cm)</a:t>
                  </a:r>
                </a:p>
              </p:txBody>
            </p:sp>
            <p:sp>
              <p:nvSpPr>
                <p:cNvPr id="3" name="Rectangle 2"/>
                <p:cNvSpPr/>
                <p:nvPr/>
              </p:nvSpPr>
              <p:spPr>
                <a:xfrm>
                  <a:off x="754953" y="4363054"/>
                  <a:ext cx="2236002" cy="347472"/>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Tungsten (0.25cm)</a:t>
                  </a:r>
                </a:p>
              </p:txBody>
            </p:sp>
          </p:grpSp>
          <p:sp>
            <p:nvSpPr>
              <p:cNvPr id="42" name="TextBox 41"/>
              <p:cNvSpPr txBox="1"/>
              <p:nvPr/>
            </p:nvSpPr>
            <p:spPr>
              <a:xfrm>
                <a:off x="3066710" y="2616785"/>
                <a:ext cx="1271502" cy="369332"/>
              </a:xfrm>
              <a:prstGeom prst="rect">
                <a:avLst/>
              </a:prstGeom>
              <a:noFill/>
            </p:spPr>
            <p:txBody>
              <a:bodyPr wrap="none" rtlCol="0">
                <a:spAutoFit/>
              </a:bodyPr>
              <a:lstStyle/>
              <a:p>
                <a:r>
                  <a:rPr lang="en-US" u="sng"/>
                  <a:t>Side View</a:t>
                </a:r>
              </a:p>
            </p:txBody>
          </p:sp>
        </p:grpSp>
        <p:sp>
          <p:nvSpPr>
            <p:cNvPr id="49" name="TextBox 48"/>
            <p:cNvSpPr txBox="1"/>
            <p:nvPr/>
          </p:nvSpPr>
          <p:spPr>
            <a:xfrm>
              <a:off x="6342514" y="3502465"/>
              <a:ext cx="1390063" cy="646331"/>
            </a:xfrm>
            <a:prstGeom prst="rect">
              <a:avLst/>
            </a:prstGeom>
            <a:noFill/>
          </p:spPr>
          <p:txBody>
            <a:bodyPr wrap="square" rtlCol="0">
              <a:spAutoFit/>
            </a:bodyPr>
            <a:lstStyle/>
            <a:p>
              <a:pPr algn="ctr"/>
              <a:r>
                <a:rPr lang="en-US"/>
                <a:t>Cosmic Ray Path 2</a:t>
              </a:r>
            </a:p>
          </p:txBody>
        </p:sp>
        <p:sp>
          <p:nvSpPr>
            <p:cNvPr id="50" name="TextBox 49"/>
            <p:cNvSpPr txBox="1"/>
            <p:nvPr/>
          </p:nvSpPr>
          <p:spPr>
            <a:xfrm>
              <a:off x="443739" y="3502465"/>
              <a:ext cx="1377166" cy="646331"/>
            </a:xfrm>
            <a:prstGeom prst="rect">
              <a:avLst/>
            </a:prstGeom>
            <a:noFill/>
          </p:spPr>
          <p:txBody>
            <a:bodyPr wrap="square" rtlCol="0">
              <a:spAutoFit/>
            </a:bodyPr>
            <a:lstStyle/>
            <a:p>
              <a:pPr algn="ctr"/>
              <a:r>
                <a:rPr lang="en-US"/>
                <a:t>Cosmic Ray Path 1</a:t>
              </a:r>
            </a:p>
          </p:txBody>
        </p:sp>
      </p:grpSp>
      <p:sp>
        <p:nvSpPr>
          <p:cNvPr id="4" name="TextBox 3">
            <a:extLst>
              <a:ext uri="{FF2B5EF4-FFF2-40B4-BE49-F238E27FC236}">
                <a16:creationId xmlns:a16="http://schemas.microsoft.com/office/drawing/2014/main" id="{00F18FEF-3CF8-42BB-9395-27C75EAEA022}"/>
              </a:ext>
            </a:extLst>
          </p:cNvPr>
          <p:cNvSpPr txBox="1"/>
          <p:nvPr/>
        </p:nvSpPr>
        <p:spPr>
          <a:xfrm>
            <a:off x="5360018" y="6155642"/>
            <a:ext cx="5766618"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2">
                    <a:lumMod val="90000"/>
                  </a:schemeClr>
                </a:solidFill>
              </a:rPr>
              <a:t>Fig CRP-4: Sensor Arrangement Side &amp; Top Views</a:t>
            </a:r>
          </a:p>
        </p:txBody>
      </p:sp>
    </p:spTree>
    <p:extLst>
      <p:ext uri="{BB962C8B-B14F-4D97-AF65-F5344CB8AC3E}">
        <p14:creationId xmlns:p14="http://schemas.microsoft.com/office/powerpoint/2010/main" val="469727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693" y="115887"/>
            <a:ext cx="10964199" cy="754446"/>
          </a:xfrm>
          <a:prstGeom prst="rect">
            <a:avLst/>
          </a:prstGeom>
        </p:spPr>
        <p:txBody>
          <a:bodyPr/>
          <a:lstStyle/>
          <a:p>
            <a:r>
              <a:rPr lang="en-US"/>
              <a:t>CRP – Sensor Operation Logistics</a:t>
            </a:r>
          </a:p>
        </p:txBody>
      </p:sp>
      <p:sp>
        <p:nvSpPr>
          <p:cNvPr id="3" name="Content Placeholder 2"/>
          <p:cNvSpPr>
            <a:spLocks noGrp="1"/>
          </p:cNvSpPr>
          <p:nvPr>
            <p:ph idx="1"/>
          </p:nvPr>
        </p:nvSpPr>
        <p:spPr/>
        <p:txBody>
          <a:bodyPr numCol="1" anchor="t"/>
          <a:lstStyle/>
          <a:p>
            <a:pPr marL="227965" indent="-227965"/>
            <a:r>
              <a:rPr lang="en-US" dirty="0"/>
              <a:t>2-5 cycles per orbit depending on:</a:t>
            </a:r>
          </a:p>
          <a:p>
            <a:pPr marL="685165" lvl="1" indent="-227965"/>
            <a:r>
              <a:rPr lang="en-US" dirty="0">
                <a:latin typeface="+mn-lt"/>
              </a:rPr>
              <a:t>Current power levels</a:t>
            </a:r>
          </a:p>
          <a:p>
            <a:pPr marL="685165" lvl="1" indent="-227965"/>
            <a:r>
              <a:rPr lang="en-US" dirty="0">
                <a:latin typeface="+mn-lt"/>
              </a:rPr>
              <a:t>Current data amount (Data cap ~8 kilobytes per orbit) </a:t>
            </a:r>
          </a:p>
          <a:p>
            <a:pPr marL="227965" indent="-227965"/>
            <a:r>
              <a:rPr lang="en-US" dirty="0"/>
              <a:t>Run 2 sensors at a time</a:t>
            </a:r>
          </a:p>
          <a:p>
            <a:pPr marL="227965" indent="-227965"/>
            <a:r>
              <a:rPr lang="en-US" dirty="0"/>
              <a:t>Alternate to new pair of sensors</a:t>
            </a:r>
          </a:p>
          <a:p>
            <a:pPr marL="227965" indent="-227965"/>
            <a:r>
              <a:rPr lang="en-US" dirty="0"/>
              <a:t>5-10 second cycle time</a:t>
            </a:r>
          </a:p>
          <a:p>
            <a:pPr marL="227965" indent="-227965"/>
            <a:r>
              <a:rPr lang="en-US" dirty="0"/>
              <a:t>Expecting 1 particle per square meter per second</a:t>
            </a:r>
          </a:p>
          <a:p>
            <a:pPr marL="0" indent="0">
              <a:buNone/>
            </a:pPr>
            <a:endParaRPr lang="en-US" dirty="0"/>
          </a:p>
        </p:txBody>
      </p:sp>
      <p:sp>
        <p:nvSpPr>
          <p:cNvPr id="4" name="Slide Number Placeholder 3"/>
          <p:cNvSpPr>
            <a:spLocks noGrp="1"/>
          </p:cNvSpPr>
          <p:nvPr>
            <p:ph type="sldNum" sz="quarter" idx="4"/>
          </p:nvPr>
        </p:nvSpPr>
        <p:spPr/>
        <p:txBody>
          <a:bodyPr/>
          <a:lstStyle/>
          <a:p>
            <a:fld id="{FC570E26-FC15-4AA8-90CC-DE4D2ACF0111}" type="slidenum">
              <a:rPr lang="en-US" smtClean="0"/>
              <a:pPr/>
              <a:t>6</a:t>
            </a:fld>
            <a:endParaRPr lang="en-US"/>
          </a:p>
        </p:txBody>
      </p:sp>
    </p:spTree>
    <p:extLst>
      <p:ext uri="{BB962C8B-B14F-4D97-AF65-F5344CB8AC3E}">
        <p14:creationId xmlns:p14="http://schemas.microsoft.com/office/powerpoint/2010/main" val="3782534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B80F7-D006-48E9-9F75-8FC6CD313606}"/>
              </a:ext>
            </a:extLst>
          </p:cNvPr>
          <p:cNvSpPr>
            <a:spLocks noGrp="1"/>
          </p:cNvSpPr>
          <p:nvPr>
            <p:ph type="title"/>
          </p:nvPr>
        </p:nvSpPr>
        <p:spPr>
          <a:xfrm>
            <a:off x="451693" y="115887"/>
            <a:ext cx="10964199" cy="754446"/>
          </a:xfrm>
          <a:prstGeom prst="rect">
            <a:avLst/>
          </a:prstGeom>
        </p:spPr>
        <p:txBody>
          <a:bodyPr/>
          <a:lstStyle/>
          <a:p>
            <a:r>
              <a:rPr lang="en-US"/>
              <a:t>CRP – PiCAM Balloon Test Data</a:t>
            </a:r>
          </a:p>
        </p:txBody>
      </p:sp>
      <p:sp>
        <p:nvSpPr>
          <p:cNvPr id="3" name="Content Placeholder 2">
            <a:extLst>
              <a:ext uri="{FF2B5EF4-FFF2-40B4-BE49-F238E27FC236}">
                <a16:creationId xmlns:a16="http://schemas.microsoft.com/office/drawing/2014/main" id="{1B0FFF48-20E6-4996-8EAA-27102EDA0F69}"/>
              </a:ext>
            </a:extLst>
          </p:cNvPr>
          <p:cNvSpPr>
            <a:spLocks noGrp="1"/>
          </p:cNvSpPr>
          <p:nvPr>
            <p:ph idx="1"/>
          </p:nvPr>
        </p:nvSpPr>
        <p:spPr/>
        <p:txBody>
          <a:bodyPr/>
          <a:lstStyle/>
          <a:p>
            <a:r>
              <a:rPr lang="en-US"/>
              <a:t>High Altitude Balloon Test Environment with sensor behind metal, battery, and foam</a:t>
            </a:r>
          </a:p>
          <a:p>
            <a:r>
              <a:rPr lang="en-US"/>
              <a:t>4 hr. flight</a:t>
            </a:r>
          </a:p>
          <a:p>
            <a:r>
              <a:rPr lang="en-US"/>
              <a:t>3 Suspect interactions</a:t>
            </a:r>
          </a:p>
          <a:p>
            <a:r>
              <a:rPr lang="en-US"/>
              <a:t>Non-streaked (2x2)</a:t>
            </a:r>
          </a:p>
          <a:p>
            <a:r>
              <a:rPr lang="en-US"/>
              <a:t>~0.0758 nm</a:t>
            </a:r>
            <a:r>
              <a:rPr lang="en-US" baseline="30000"/>
              <a:t>2</a:t>
            </a:r>
            <a:r>
              <a:rPr lang="en-US"/>
              <a:t> </a:t>
            </a:r>
          </a:p>
          <a:p>
            <a:r>
              <a:rPr lang="en-US"/>
              <a:t>103 Intensity (Medium)</a:t>
            </a:r>
          </a:p>
          <a:p>
            <a:endParaRPr lang="en-US"/>
          </a:p>
          <a:p>
            <a:r>
              <a:rPr lang="en-US"/>
              <a:t>Proof of concept, but inconclusive data</a:t>
            </a:r>
          </a:p>
        </p:txBody>
      </p:sp>
      <p:sp>
        <p:nvSpPr>
          <p:cNvPr id="5" name="Slide Number Placeholder 4"/>
          <p:cNvSpPr>
            <a:spLocks noGrp="1"/>
          </p:cNvSpPr>
          <p:nvPr>
            <p:ph type="sldNum" sz="quarter" idx="4"/>
          </p:nvPr>
        </p:nvSpPr>
        <p:spPr/>
        <p:txBody>
          <a:bodyPr/>
          <a:lstStyle/>
          <a:p>
            <a:fld id="{FC570E26-FC15-4AA8-90CC-DE4D2ACF0111}" type="slidenum">
              <a:rPr lang="en-US" smtClean="0"/>
              <a:pPr/>
              <a:t>7</a:t>
            </a:fld>
            <a:endParaRPr lang="en-US"/>
          </a:p>
        </p:txBody>
      </p:sp>
      <p:pic>
        <p:nvPicPr>
          <p:cNvPr id="7" name="Picture 6">
            <a:extLst>
              <a:ext uri="{FF2B5EF4-FFF2-40B4-BE49-F238E27FC236}">
                <a16:creationId xmlns:a16="http://schemas.microsoft.com/office/drawing/2014/main" id="{263C6643-5117-4D77-AE29-75607E2F5B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7562" y="2058595"/>
            <a:ext cx="3039036" cy="3039036"/>
          </a:xfrm>
          <a:prstGeom prst="rect">
            <a:avLst/>
          </a:prstGeom>
        </p:spPr>
      </p:pic>
      <p:sp>
        <p:nvSpPr>
          <p:cNvPr id="4" name="TextBox 3">
            <a:extLst>
              <a:ext uri="{FF2B5EF4-FFF2-40B4-BE49-F238E27FC236}">
                <a16:creationId xmlns:a16="http://schemas.microsoft.com/office/drawing/2014/main" id="{60BBEAB7-F023-4F89-8736-30625D363C9E}"/>
              </a:ext>
            </a:extLst>
          </p:cNvPr>
          <p:cNvSpPr txBox="1"/>
          <p:nvPr/>
        </p:nvSpPr>
        <p:spPr>
          <a:xfrm>
            <a:off x="7756632" y="5110964"/>
            <a:ext cx="392307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Fig CRP-17: Sample Detection</a:t>
            </a:r>
            <a:endParaRPr lang="en-US" err="1"/>
          </a:p>
        </p:txBody>
      </p:sp>
    </p:spTree>
    <p:extLst>
      <p:ext uri="{BB962C8B-B14F-4D97-AF65-F5344CB8AC3E}">
        <p14:creationId xmlns:p14="http://schemas.microsoft.com/office/powerpoint/2010/main" val="2273284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B80F7-D006-48E9-9F75-8FC6CD313606}"/>
              </a:ext>
            </a:extLst>
          </p:cNvPr>
          <p:cNvSpPr>
            <a:spLocks noGrp="1"/>
          </p:cNvSpPr>
          <p:nvPr>
            <p:ph type="title"/>
          </p:nvPr>
        </p:nvSpPr>
        <p:spPr>
          <a:xfrm>
            <a:off x="451693" y="115887"/>
            <a:ext cx="10964199" cy="754446"/>
          </a:xfrm>
          <a:prstGeom prst="rect">
            <a:avLst/>
          </a:prstGeom>
        </p:spPr>
        <p:txBody>
          <a:bodyPr/>
          <a:lstStyle/>
          <a:p>
            <a:r>
              <a:rPr lang="en-US"/>
              <a:t>CRP – UCAM-III Test 1</a:t>
            </a:r>
          </a:p>
        </p:txBody>
      </p:sp>
      <p:sp>
        <p:nvSpPr>
          <p:cNvPr id="3" name="Content Placeholder 2">
            <a:extLst>
              <a:ext uri="{FF2B5EF4-FFF2-40B4-BE49-F238E27FC236}">
                <a16:creationId xmlns:a16="http://schemas.microsoft.com/office/drawing/2014/main" id="{1B0FFF48-20E6-4996-8EAA-27102EDA0F69}"/>
              </a:ext>
            </a:extLst>
          </p:cNvPr>
          <p:cNvSpPr>
            <a:spLocks noGrp="1"/>
          </p:cNvSpPr>
          <p:nvPr>
            <p:ph idx="1"/>
          </p:nvPr>
        </p:nvSpPr>
        <p:spPr/>
        <p:txBody>
          <a:bodyPr/>
          <a:lstStyle/>
          <a:p>
            <a:r>
              <a:rPr lang="en-US"/>
              <a:t>Gamma Rays with no lead plating</a:t>
            </a:r>
          </a:p>
          <a:p>
            <a:r>
              <a:rPr lang="en-US"/>
              <a:t>2 hr.</a:t>
            </a:r>
          </a:p>
          <a:p>
            <a:r>
              <a:rPr lang="en-US"/>
              <a:t>31 Interactions</a:t>
            </a:r>
          </a:p>
          <a:p>
            <a:r>
              <a:rPr lang="en-US"/>
              <a:t>Non-Streaked (1x1)</a:t>
            </a:r>
          </a:p>
          <a:p>
            <a:r>
              <a:rPr lang="en-US"/>
              <a:t>108 Max Intensity</a:t>
            </a:r>
          </a:p>
          <a:p>
            <a:endParaRPr lang="en-US"/>
          </a:p>
          <a:p>
            <a:endParaRPr lang="en-US"/>
          </a:p>
        </p:txBody>
      </p:sp>
      <p:sp>
        <p:nvSpPr>
          <p:cNvPr id="5" name="Slide Number Placeholder 4"/>
          <p:cNvSpPr>
            <a:spLocks noGrp="1"/>
          </p:cNvSpPr>
          <p:nvPr>
            <p:ph type="sldNum" sz="quarter" idx="4"/>
          </p:nvPr>
        </p:nvSpPr>
        <p:spPr/>
        <p:txBody>
          <a:bodyPr/>
          <a:lstStyle/>
          <a:p>
            <a:fld id="{FC570E26-FC15-4AA8-90CC-DE4D2ACF0111}" type="slidenum">
              <a:rPr lang="en-US" smtClean="0"/>
              <a:pPr/>
              <a:t>8</a:t>
            </a:fld>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714" t="2814" r="6486" b="972"/>
          <a:stretch/>
        </p:blipFill>
        <p:spPr>
          <a:xfrm>
            <a:off x="6715117" y="1418477"/>
            <a:ext cx="5477152" cy="4447294"/>
          </a:xfrm>
          <a:prstGeom prst="rect">
            <a:avLst/>
          </a:prstGeom>
        </p:spPr>
      </p:pic>
      <p:pic>
        <p:nvPicPr>
          <p:cNvPr id="7" name="Picture 6">
            <a:extLst>
              <a:ext uri="{FF2B5EF4-FFF2-40B4-BE49-F238E27FC236}">
                <a16:creationId xmlns:a16="http://schemas.microsoft.com/office/drawing/2014/main" id="{824DCF4F-D2F2-4145-BF96-B3414248FE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912" y="3588963"/>
            <a:ext cx="3452687" cy="2593109"/>
          </a:xfrm>
          <a:prstGeom prst="rect">
            <a:avLst/>
          </a:prstGeom>
        </p:spPr>
      </p:pic>
      <p:sp>
        <p:nvSpPr>
          <p:cNvPr id="4" name="TextBox 3">
            <a:extLst>
              <a:ext uri="{FF2B5EF4-FFF2-40B4-BE49-F238E27FC236}">
                <a16:creationId xmlns:a16="http://schemas.microsoft.com/office/drawing/2014/main" id="{E4CC116A-3E7A-4EC8-98E9-6940F3635EF7}"/>
              </a:ext>
            </a:extLst>
          </p:cNvPr>
          <p:cNvSpPr txBox="1"/>
          <p:nvPr/>
        </p:nvSpPr>
        <p:spPr>
          <a:xfrm>
            <a:off x="456180" y="6180222"/>
            <a:ext cx="392307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2">
                    <a:lumMod val="90000"/>
                  </a:schemeClr>
                </a:solidFill>
              </a:rPr>
              <a:t>Fig CRP-18: Test 1 Detections</a:t>
            </a:r>
          </a:p>
        </p:txBody>
      </p:sp>
    </p:spTree>
    <p:extLst>
      <p:ext uri="{BB962C8B-B14F-4D97-AF65-F5344CB8AC3E}">
        <p14:creationId xmlns:p14="http://schemas.microsoft.com/office/powerpoint/2010/main" val="1133902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B80F7-D006-48E9-9F75-8FC6CD313606}"/>
              </a:ext>
            </a:extLst>
          </p:cNvPr>
          <p:cNvSpPr>
            <a:spLocks noGrp="1"/>
          </p:cNvSpPr>
          <p:nvPr>
            <p:ph type="title"/>
          </p:nvPr>
        </p:nvSpPr>
        <p:spPr>
          <a:xfrm>
            <a:off x="451693" y="115887"/>
            <a:ext cx="10964199" cy="754446"/>
          </a:xfrm>
          <a:prstGeom prst="rect">
            <a:avLst/>
          </a:prstGeom>
        </p:spPr>
        <p:txBody>
          <a:bodyPr/>
          <a:lstStyle/>
          <a:p>
            <a:r>
              <a:rPr lang="en-US"/>
              <a:t>CRP – UCAM-III Test 2</a:t>
            </a:r>
          </a:p>
        </p:txBody>
      </p:sp>
      <p:sp>
        <p:nvSpPr>
          <p:cNvPr id="3" name="Content Placeholder 2">
            <a:extLst>
              <a:ext uri="{FF2B5EF4-FFF2-40B4-BE49-F238E27FC236}">
                <a16:creationId xmlns:a16="http://schemas.microsoft.com/office/drawing/2014/main" id="{1B0FFF48-20E6-4996-8EAA-27102EDA0F69}"/>
              </a:ext>
            </a:extLst>
          </p:cNvPr>
          <p:cNvSpPr>
            <a:spLocks noGrp="1"/>
          </p:cNvSpPr>
          <p:nvPr>
            <p:ph idx="1"/>
          </p:nvPr>
        </p:nvSpPr>
        <p:spPr/>
        <p:txBody>
          <a:bodyPr/>
          <a:lstStyle/>
          <a:p>
            <a:r>
              <a:rPr lang="en-US"/>
              <a:t>Gamma Rays with lead plating</a:t>
            </a:r>
          </a:p>
          <a:p>
            <a:r>
              <a:rPr lang="en-US"/>
              <a:t>2 hr. </a:t>
            </a:r>
          </a:p>
          <a:p>
            <a:r>
              <a:rPr lang="en-US"/>
              <a:t>10 Interactions</a:t>
            </a:r>
          </a:p>
          <a:p>
            <a:r>
              <a:rPr lang="en-US"/>
              <a:t>Non-Streaks (2x2)</a:t>
            </a:r>
          </a:p>
          <a:p>
            <a:r>
              <a:rPr lang="en-US"/>
              <a:t>74 Max Intensity</a:t>
            </a:r>
          </a:p>
          <a:p>
            <a:endParaRPr lang="en-US"/>
          </a:p>
          <a:p>
            <a:endParaRPr lang="en-US"/>
          </a:p>
        </p:txBody>
      </p:sp>
      <p:sp>
        <p:nvSpPr>
          <p:cNvPr id="5" name="Slide Number Placeholder 4"/>
          <p:cNvSpPr>
            <a:spLocks noGrp="1"/>
          </p:cNvSpPr>
          <p:nvPr>
            <p:ph type="sldNum" sz="quarter" idx="4"/>
          </p:nvPr>
        </p:nvSpPr>
        <p:spPr/>
        <p:txBody>
          <a:bodyPr/>
          <a:lstStyle/>
          <a:p>
            <a:fld id="{FC570E26-FC15-4AA8-90CC-DE4D2ACF0111}" type="slidenum">
              <a:rPr lang="en-US" smtClean="0"/>
              <a:pPr/>
              <a:t>9</a:t>
            </a:fld>
            <a:endParaRPr lang="en-US"/>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632" t="2379" r="6543" b="600"/>
          <a:stretch/>
        </p:blipFill>
        <p:spPr>
          <a:xfrm>
            <a:off x="6410021" y="1128404"/>
            <a:ext cx="5782248" cy="4736796"/>
          </a:xfrm>
          <a:prstGeom prst="rect">
            <a:avLst/>
          </a:prstGeom>
        </p:spPr>
      </p:pic>
      <p:pic>
        <p:nvPicPr>
          <p:cNvPr id="6" name="Picture 5">
            <a:extLst>
              <a:ext uri="{FF2B5EF4-FFF2-40B4-BE49-F238E27FC236}">
                <a16:creationId xmlns:a16="http://schemas.microsoft.com/office/drawing/2014/main" id="{D51D02D0-6A23-4179-980B-E1F036D7CB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712" y="3674163"/>
            <a:ext cx="3167280" cy="2382647"/>
          </a:xfrm>
          <a:prstGeom prst="rect">
            <a:avLst/>
          </a:prstGeom>
        </p:spPr>
      </p:pic>
      <p:sp>
        <p:nvSpPr>
          <p:cNvPr id="4" name="TextBox 3">
            <a:extLst>
              <a:ext uri="{FF2B5EF4-FFF2-40B4-BE49-F238E27FC236}">
                <a16:creationId xmlns:a16="http://schemas.microsoft.com/office/drawing/2014/main" id="{87A7095F-B772-4DD2-AF90-16B69CFED338}"/>
              </a:ext>
            </a:extLst>
          </p:cNvPr>
          <p:cNvSpPr txBox="1"/>
          <p:nvPr/>
        </p:nvSpPr>
        <p:spPr>
          <a:xfrm>
            <a:off x="456180" y="6180222"/>
            <a:ext cx="392307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2">
                    <a:lumMod val="90000"/>
                  </a:schemeClr>
                </a:solidFill>
              </a:rPr>
              <a:t>Fig CRP-19: Test 2 Detections</a:t>
            </a:r>
          </a:p>
        </p:txBody>
      </p:sp>
    </p:spTree>
    <p:extLst>
      <p:ext uri="{BB962C8B-B14F-4D97-AF65-F5344CB8AC3E}">
        <p14:creationId xmlns:p14="http://schemas.microsoft.com/office/powerpoint/2010/main" val="1814313887"/>
      </p:ext>
    </p:extLst>
  </p:cSld>
  <p:clrMapOvr>
    <a:masterClrMapping/>
  </p:clrMapOvr>
</p:sld>
</file>

<file path=ppt/theme/theme1.xml><?xml version="1.0" encoding="utf-8"?>
<a:theme xmlns:a="http://schemas.openxmlformats.org/drawingml/2006/main" name="EagleSa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Tahoma"/>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agleSat Theme" id="{4A9ACD81-D806-43B2-ADCF-D0AF29BFD955}" vid="{C63D2023-325B-4A84-B25A-3CF2560756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82CE8AAA6D044CAE2E60D48871CC72" ma:contentTypeVersion="4" ma:contentTypeDescription="Create a new document." ma:contentTypeScope="" ma:versionID="770596cb8813f4225dc7c8003f749c6c">
  <xsd:schema xmlns:xsd="http://www.w3.org/2001/XMLSchema" xmlns:xs="http://www.w3.org/2001/XMLSchema" xmlns:p="http://schemas.microsoft.com/office/2006/metadata/properties" xmlns:ns2="2bf2d388-9b68-4952-9bcd-945bcd3bc124" xmlns:ns3="6c160ac7-2e9f-4006-94dd-bfed52f16d06" targetNamespace="http://schemas.microsoft.com/office/2006/metadata/properties" ma:root="true" ma:fieldsID="dc296b0b8086038d107f3274d52f248b" ns2:_="" ns3:_="">
    <xsd:import namespace="2bf2d388-9b68-4952-9bcd-945bcd3bc124"/>
    <xsd:import namespace="6c160ac7-2e9f-4006-94dd-bfed52f16d06"/>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edWithDetails" minOccurs="0"/>
                <xsd:element ref="ns3:LastSharedByUser" minOccurs="0"/>
                <xsd:element ref="ns3: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f2d388-9b68-4952-9bcd-945bcd3bc12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c160ac7-2e9f-4006-94dd-bfed52f16d06"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LastSharedByUser" ma:index="13" nillable="true" ma:displayName="Last Shared By User" ma:description="" ma:internalName="LastSharedByUser" ma:readOnly="true">
      <xsd:simpleType>
        <xsd:restriction base="dms:Note">
          <xsd:maxLength value="255"/>
        </xsd:restriction>
      </xsd:simpleType>
    </xsd:element>
    <xsd:element name="LastSharedByTime" ma:index="14"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2bf2d388-9b68-4952-9bcd-945bcd3bc124">RHCWVWTZRMYC-44-881</_dlc_DocId>
    <_dlc_DocIdUrl xmlns="2bf2d388-9b68-4952-9bcd-945bcd3bc124">
      <Url>https://myerauedu.sharepoint.com/teams/PR_College_of_Engineering/PC_EAGLESAT/_layouts/15/DocIdRedir.aspx?ID=RHCWVWTZRMYC-44-881</Url>
      <Description>RHCWVWTZRMYC-44-881</Description>
    </_dlc_DocIdUrl>
  </documentManagement>
</p:properties>
</file>

<file path=customXml/itemProps1.xml><?xml version="1.0" encoding="utf-8"?>
<ds:datastoreItem xmlns:ds="http://schemas.openxmlformats.org/officeDocument/2006/customXml" ds:itemID="{5DA9CD3D-37ED-47E7-AFA4-0FDDABD0D9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f2d388-9b68-4952-9bcd-945bcd3bc124"/>
    <ds:schemaRef ds:uri="6c160ac7-2e9f-4006-94dd-bfed52f16d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C7758B-63F3-4140-B3E2-1FCB31BFBB31}">
  <ds:schemaRefs>
    <ds:schemaRef ds:uri="http://schemas.microsoft.com/sharepoint/events"/>
  </ds:schemaRefs>
</ds:datastoreItem>
</file>

<file path=customXml/itemProps3.xml><?xml version="1.0" encoding="utf-8"?>
<ds:datastoreItem xmlns:ds="http://schemas.openxmlformats.org/officeDocument/2006/customXml" ds:itemID="{F7FA722F-5598-4493-86B8-19A51B6AF943}">
  <ds:schemaRefs>
    <ds:schemaRef ds:uri="http://schemas.microsoft.com/sharepoint/v3/contenttype/forms"/>
  </ds:schemaRefs>
</ds:datastoreItem>
</file>

<file path=customXml/itemProps4.xml><?xml version="1.0" encoding="utf-8"?>
<ds:datastoreItem xmlns:ds="http://schemas.openxmlformats.org/officeDocument/2006/customXml" ds:itemID="{DEC14B32-85E0-4BEB-B491-C4BBFEC96CB9}">
  <ds:schemaRefs>
    <ds:schemaRef ds:uri="http://www.w3.org/XML/1998/namespace"/>
    <ds:schemaRef ds:uri="http://purl.org/dc/terms/"/>
    <ds:schemaRef ds:uri="http://schemas.microsoft.com/office/2006/documentManagement/types"/>
    <ds:schemaRef ds:uri="http://purl.org/dc/elements/1.1/"/>
    <ds:schemaRef ds:uri="2bf2d388-9b68-4952-9bcd-945bcd3bc124"/>
    <ds:schemaRef ds:uri="6c160ac7-2e9f-4006-94dd-bfed52f16d06"/>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817</TotalTime>
  <Words>1687</Words>
  <Application>Microsoft Office PowerPoint</Application>
  <PresentationFormat>Widescreen</PresentationFormat>
  <Paragraphs>413</Paragraphs>
  <Slides>31</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Century Gothic</vt:lpstr>
      <vt:lpstr>Museo Sans 100</vt:lpstr>
      <vt:lpstr>Segoe UI Light</vt:lpstr>
      <vt:lpstr>Segoe UI Semibold</vt:lpstr>
      <vt:lpstr>Tahoma</vt:lpstr>
      <vt:lpstr>EagleSat Theme</vt:lpstr>
      <vt:lpstr>EagleSat 2: Cosmic Ray Payload (CRP) Overview and Developments</vt:lpstr>
      <vt:lpstr>Outline</vt:lpstr>
      <vt:lpstr>CRP – Mission Overview</vt:lpstr>
      <vt:lpstr>CRP – Mission Concept (1 of 2)</vt:lpstr>
      <vt:lpstr>CRP – Mission Concept (2 of 2)</vt:lpstr>
      <vt:lpstr>CRP – Sensor Operation Logistics</vt:lpstr>
      <vt:lpstr>CRP – PiCAM Balloon Test Data</vt:lpstr>
      <vt:lpstr>CRP – UCAM-III Test 1</vt:lpstr>
      <vt:lpstr>CRP – UCAM-III Test 2</vt:lpstr>
      <vt:lpstr>CRP – UCAM-III Test 3</vt:lpstr>
      <vt:lpstr>CRP – UCAM-III Test 4</vt:lpstr>
      <vt:lpstr>Questions?</vt:lpstr>
      <vt:lpstr>Back-Up Slides</vt:lpstr>
      <vt:lpstr>CRP – Terms and Definitions</vt:lpstr>
      <vt:lpstr>CRP – Detecting Cosmic Rays</vt:lpstr>
      <vt:lpstr>CRP – Hardware Selection </vt:lpstr>
      <vt:lpstr>CRP – Direction Image Processing</vt:lpstr>
      <vt:lpstr>CRP – Magnitude Image Processing</vt:lpstr>
      <vt:lpstr>CRP – Testing Hardware</vt:lpstr>
      <vt:lpstr>CRP – Testing Hardware</vt:lpstr>
      <vt:lpstr>CRP – Programming Block Diagram</vt:lpstr>
      <vt:lpstr>CRP – Interface Design</vt:lpstr>
      <vt:lpstr>CRP – Interface Design (MUXes)</vt:lpstr>
      <vt:lpstr>CRP – Cycle Definition (Phase 1)</vt:lpstr>
      <vt:lpstr>CRP – Cycle Definition (Phase 2)</vt:lpstr>
      <vt:lpstr>CRP – Cycle Definition (Phase 3)</vt:lpstr>
      <vt:lpstr>CRP – Cycle Definition (Phase 4)</vt:lpstr>
      <vt:lpstr>CRP – Expected Data Products</vt:lpstr>
      <vt:lpstr>CRP – Transmitted Data</vt:lpstr>
      <vt:lpstr>CRP – Sensor Trade Study</vt:lpstr>
      <vt:lpstr>CRP – MUX Diagram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Hilliard Paige</dc:creator>
  <cp:lastModifiedBy>Hamburger, Jason D.</cp:lastModifiedBy>
  <cp:revision>68</cp:revision>
  <cp:lastPrinted>2017-04-21T21:25:54Z</cp:lastPrinted>
  <dcterms:created xsi:type="dcterms:W3CDTF">2017-04-02T18:02:47Z</dcterms:created>
  <dcterms:modified xsi:type="dcterms:W3CDTF">2019-04-02T02:59:36Z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0x010100A282CE8AAA6D044CAE2E60D48871CC72</vt:lpwstr>
  </property>
  <property fmtid="{D5CDD505-2E9C-101B-9397-08002B2CF9AE}" pid="3" name="_dlc_DocIdItemGuid">
    <vt:lpwstr>b7b05415-a706-4080-9d6d-3578968f435c</vt:lpwstr>
  </property>
</Properties>
</file>